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embeddedFontLst>
    <p:embeddedFont>
      <p:font typeface="Average" panose="020B060402020202020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Quattrocento Sans" panose="020B05020500000200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hKGgdYiHH2OSArM83k8GKHozYw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25177-2525-E5F4-2620-AB0B3B33590A}" v="1" dt="2024-07-10T05:51:19"/>
    <p1510:client id="{5A73926F-92B3-72D8-1DC5-0B1DC1D5B654}" v="9" dt="2024-07-09T04:40:10.478"/>
    <p1510:client id="{6BCDC863-BB8F-225D-AF88-DF96D3F61174}" v="239" dt="2024-07-08T06:47:32.713"/>
    <p1510:client id="{D4674E3E-58E6-6F32-B257-A027039CA6C6}" v="4" dt="2024-07-08T16:30:24.518"/>
  </p1510:revLst>
</p1510:revInfo>
</file>

<file path=ppt/tableStyles.xml><?xml version="1.0" encoding="utf-8"?>
<a:tblStyleLst xmlns:a="http://schemas.openxmlformats.org/drawingml/2006/main" def="{3A86659D-6F35-4E5D-A8E2-CF930F790963}">
  <a:tblStyle styleId="{3A86659D-6F35-4E5D-A8E2-CF930F79096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61c750b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661c750b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f6c7bd93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6f6c7bd93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f6c7bd93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6f6c7bd93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f759447f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6f759447f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f759447f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f759447f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f759447f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26f759447f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b365422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2cb365422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f4ad3f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2caf4ad3f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ba781882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2cba781882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af4ad3f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caf4ad3ff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cc80605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26cc80605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cc80605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6cc806052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cc806052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6cc806052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3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747450" y="1799945"/>
            <a:ext cx="78015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Unlocking Excellence</a:t>
            </a:r>
            <a:endParaRPr sz="3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839975" y="268638"/>
            <a:ext cx="17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747450" y="2552294"/>
            <a:ext cx="78015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Exploring Our Capabilities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3721650" y="268650"/>
            <a:ext cx="1700700" cy="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61c750b19_0_2"/>
          <p:cNvSpPr txBox="1"/>
          <p:nvPr/>
        </p:nvSpPr>
        <p:spPr>
          <a:xfrm>
            <a:off x="158075" y="25359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500"/>
            </a:pP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Approach at FlairMinds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g1661c750b19_0_2"/>
          <p:cNvSpPr txBox="1">
            <a:spLocks noGrp="1"/>
          </p:cNvSpPr>
          <p:nvPr>
            <p:ph type="sldNum" idx="12"/>
          </p:nvPr>
        </p:nvSpPr>
        <p:spPr>
          <a:xfrm>
            <a:off x="8490250" y="47499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46" name="Google Shape;246;g1661c750b19_0_2"/>
          <p:cNvGrpSpPr/>
          <p:nvPr/>
        </p:nvGrpSpPr>
        <p:grpSpPr>
          <a:xfrm>
            <a:off x="268799" y="2538924"/>
            <a:ext cx="476150" cy="516742"/>
            <a:chOff x="968948" y="2733413"/>
            <a:chExt cx="581025" cy="676275"/>
          </a:xfrm>
        </p:grpSpPr>
        <p:pic>
          <p:nvPicPr>
            <p:cNvPr id="247" name="Google Shape;247;g1661c750b19_0_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8948" y="2733413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1661c750b19_0_2"/>
            <p:cNvSpPr txBox="1"/>
            <p:nvPr/>
          </p:nvSpPr>
          <p:spPr>
            <a:xfrm>
              <a:off x="1014508" y="2990052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CSV</a:t>
              </a:r>
              <a:endParaRPr sz="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9" name="Google Shape;249;g1661c750b19_0_2"/>
          <p:cNvGrpSpPr/>
          <p:nvPr/>
        </p:nvGrpSpPr>
        <p:grpSpPr>
          <a:xfrm>
            <a:off x="268799" y="3106326"/>
            <a:ext cx="476150" cy="516742"/>
            <a:chOff x="968948" y="3621023"/>
            <a:chExt cx="581025" cy="676275"/>
          </a:xfrm>
        </p:grpSpPr>
        <p:pic>
          <p:nvPicPr>
            <p:cNvPr id="250" name="Google Shape;250;g1661c750b19_0_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8948" y="3621023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1661c750b19_0_2"/>
            <p:cNvSpPr txBox="1"/>
            <p:nvPr/>
          </p:nvSpPr>
          <p:spPr>
            <a:xfrm>
              <a:off x="1014508" y="3882604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Excel</a:t>
              </a:r>
              <a:endParaRPr sz="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2" name="Google Shape;252;g1661c750b19_0_2"/>
          <p:cNvGrpSpPr/>
          <p:nvPr/>
        </p:nvGrpSpPr>
        <p:grpSpPr>
          <a:xfrm>
            <a:off x="268800" y="3668074"/>
            <a:ext cx="476150" cy="516742"/>
            <a:chOff x="968948" y="4496371"/>
            <a:chExt cx="581025" cy="676275"/>
          </a:xfrm>
        </p:grpSpPr>
        <p:pic>
          <p:nvPicPr>
            <p:cNvPr id="253" name="Google Shape;253;g1661c750b19_0_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8948" y="4496371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g1661c750b19_0_2"/>
            <p:cNvSpPr txBox="1"/>
            <p:nvPr/>
          </p:nvSpPr>
          <p:spPr>
            <a:xfrm>
              <a:off x="1014508" y="4755511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SQL</a:t>
              </a:r>
              <a:endParaRPr sz="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55" name="Google Shape;255;g1661c750b19_0_2"/>
          <p:cNvSpPr/>
          <p:nvPr/>
        </p:nvSpPr>
        <p:spPr>
          <a:xfrm>
            <a:off x="2747275" y="1406725"/>
            <a:ext cx="2491800" cy="2433300"/>
          </a:xfrm>
          <a:prstGeom prst="ellipse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g1661c750b19_0_2"/>
          <p:cNvSpPr/>
          <p:nvPr/>
        </p:nvSpPr>
        <p:spPr>
          <a:xfrm>
            <a:off x="2323417" y="1712470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g1661c750b19_0_2"/>
          <p:cNvSpPr txBox="1"/>
          <p:nvPr/>
        </p:nvSpPr>
        <p:spPr>
          <a:xfrm>
            <a:off x="2323417" y="1820437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200" b="0" i="0" u="none" strike="noStrike" cap="non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661c750b19_0_2"/>
          <p:cNvSpPr/>
          <p:nvPr/>
        </p:nvSpPr>
        <p:spPr>
          <a:xfrm>
            <a:off x="2323419" y="2967317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g1661c750b19_0_2"/>
          <p:cNvSpPr txBox="1"/>
          <p:nvPr/>
        </p:nvSpPr>
        <p:spPr>
          <a:xfrm>
            <a:off x="2323431" y="3119644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ETL and 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 sz="1200" b="0" i="0" u="none" strike="noStrike" cap="non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661c750b19_0_2"/>
          <p:cNvSpPr/>
          <p:nvPr/>
        </p:nvSpPr>
        <p:spPr>
          <a:xfrm>
            <a:off x="4472730" y="1712472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g1661c750b19_0_2"/>
          <p:cNvSpPr txBox="1"/>
          <p:nvPr/>
        </p:nvSpPr>
        <p:spPr>
          <a:xfrm>
            <a:off x="4487630" y="1912681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Modelisation</a:t>
            </a:r>
            <a:endParaRPr sz="1200" b="0" i="0" u="none" strike="noStrike" cap="none">
              <a:solidFill>
                <a:srgbClr val="144E8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g1661c750b19_0_2"/>
          <p:cNvSpPr/>
          <p:nvPr/>
        </p:nvSpPr>
        <p:spPr>
          <a:xfrm>
            <a:off x="4472735" y="2967335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661c750b19_0_2"/>
          <p:cNvSpPr txBox="1"/>
          <p:nvPr/>
        </p:nvSpPr>
        <p:spPr>
          <a:xfrm>
            <a:off x="4487635" y="3190030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1200" b="0" i="0" u="none" strike="noStrike" cap="non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661c750b19_0_2"/>
          <p:cNvSpPr/>
          <p:nvPr/>
        </p:nvSpPr>
        <p:spPr>
          <a:xfrm>
            <a:off x="6770315" y="2962757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661c750b19_0_2"/>
          <p:cNvSpPr txBox="1"/>
          <p:nvPr/>
        </p:nvSpPr>
        <p:spPr>
          <a:xfrm>
            <a:off x="6782238" y="3203534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Industrialisation 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1661c750b19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298" y="3093608"/>
            <a:ext cx="351266" cy="38118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661c750b19_0_2"/>
          <p:cNvSpPr txBox="1"/>
          <p:nvPr/>
        </p:nvSpPr>
        <p:spPr>
          <a:xfrm>
            <a:off x="8198795" y="3515691"/>
            <a:ext cx="564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 with results</a:t>
            </a: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661c750b19_0_2"/>
          <p:cNvSpPr txBox="1"/>
          <p:nvPr/>
        </p:nvSpPr>
        <p:spPr>
          <a:xfrm>
            <a:off x="1103325" y="3412065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 Transform and Load the different data sources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the schema and data structure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661c750b19_0_2"/>
          <p:cNvSpPr txBox="1"/>
          <p:nvPr/>
        </p:nvSpPr>
        <p:spPr>
          <a:xfrm>
            <a:off x="2370944" y="3748810"/>
            <a:ext cx="1313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of the existent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the data quality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661c750b19_0_2"/>
          <p:cNvSpPr txBox="1"/>
          <p:nvPr/>
        </p:nvSpPr>
        <p:spPr>
          <a:xfrm>
            <a:off x="2391611" y="1324190"/>
            <a:ext cx="175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 of variable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Preliminary analysis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661c750b19_0_2"/>
          <p:cNvSpPr txBox="1"/>
          <p:nvPr/>
        </p:nvSpPr>
        <p:spPr>
          <a:xfrm>
            <a:off x="4572004" y="1305221"/>
            <a:ext cx="1433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Comparison of algorithms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661c750b19_0_2"/>
          <p:cNvSpPr txBox="1"/>
          <p:nvPr/>
        </p:nvSpPr>
        <p:spPr>
          <a:xfrm>
            <a:off x="4572007" y="3720982"/>
            <a:ext cx="158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measurement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generalisation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661c750b19_0_2"/>
          <p:cNvSpPr txBox="1"/>
          <p:nvPr/>
        </p:nvSpPr>
        <p:spPr>
          <a:xfrm>
            <a:off x="6831255" y="3705685"/>
            <a:ext cx="14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Recette standard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Insights</a:t>
            </a: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monitoring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661c750b19_0_2"/>
          <p:cNvSpPr/>
          <p:nvPr/>
        </p:nvSpPr>
        <p:spPr>
          <a:xfrm>
            <a:off x="6774005" y="2028336"/>
            <a:ext cx="1189800" cy="6429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rgbClr val="144E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661c750b19_0_2"/>
          <p:cNvSpPr txBox="1"/>
          <p:nvPr/>
        </p:nvSpPr>
        <p:spPr>
          <a:xfrm>
            <a:off x="6770315" y="2279107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200" b="0" i="0" u="none" strike="noStrike" cap="non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661c750b19_0_2"/>
          <p:cNvSpPr/>
          <p:nvPr/>
        </p:nvSpPr>
        <p:spPr>
          <a:xfrm rot="5116554">
            <a:off x="5063276" y="2478510"/>
            <a:ext cx="397049" cy="38803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661c750b19_0_2"/>
          <p:cNvSpPr/>
          <p:nvPr/>
        </p:nvSpPr>
        <p:spPr>
          <a:xfrm>
            <a:off x="3780125" y="1183375"/>
            <a:ext cx="425700" cy="40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661c750b19_0_2"/>
          <p:cNvSpPr/>
          <p:nvPr/>
        </p:nvSpPr>
        <p:spPr>
          <a:xfrm rot="-5400000">
            <a:off x="2526725" y="2452400"/>
            <a:ext cx="396900" cy="417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661c750b19_0_2"/>
          <p:cNvSpPr/>
          <p:nvPr/>
        </p:nvSpPr>
        <p:spPr>
          <a:xfrm rot="10800000">
            <a:off x="3831175" y="3650175"/>
            <a:ext cx="425700" cy="4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661c750b19_0_2"/>
          <p:cNvSpPr/>
          <p:nvPr/>
        </p:nvSpPr>
        <p:spPr>
          <a:xfrm>
            <a:off x="473075" y="4392350"/>
            <a:ext cx="2804700" cy="4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1661c750b19_0_2" descr="D:\Users\nicolas.marivin\Google Drive\KEYRUS_FR-IDF_DATA_BIG1B\BOOT_CAMP\2017Q1_DS_BIG\01_MARKETING\agil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1669" y="2333989"/>
            <a:ext cx="985961" cy="6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661c750b19_0_2"/>
          <p:cNvSpPr txBox="1"/>
          <p:nvPr/>
        </p:nvSpPr>
        <p:spPr>
          <a:xfrm>
            <a:off x="2016232" y="2507461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661c750b19_0_2"/>
          <p:cNvSpPr txBox="1"/>
          <p:nvPr/>
        </p:nvSpPr>
        <p:spPr>
          <a:xfrm>
            <a:off x="5291518" y="2507461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661c750b19_0_2"/>
          <p:cNvSpPr txBox="1"/>
          <p:nvPr/>
        </p:nvSpPr>
        <p:spPr>
          <a:xfrm>
            <a:off x="3653683" y="1571024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661c750b19_0_2"/>
          <p:cNvSpPr txBox="1"/>
          <p:nvPr/>
        </p:nvSpPr>
        <p:spPr>
          <a:xfrm>
            <a:off x="3704690" y="3475697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g1661c750b19_0_2"/>
          <p:cNvCxnSpPr>
            <a:stCxn id="247" idx="3"/>
            <a:endCxn id="253" idx="3"/>
          </p:cNvCxnSpPr>
          <p:nvPr/>
        </p:nvCxnSpPr>
        <p:spPr>
          <a:xfrm>
            <a:off x="744949" y="2797295"/>
            <a:ext cx="600" cy="1129200"/>
          </a:xfrm>
          <a:prstGeom prst="bentConnector3">
            <a:avLst>
              <a:gd name="adj1" fmla="val 39687667"/>
            </a:avLst>
          </a:prstGeom>
          <a:noFill/>
          <a:ln w="9525" cap="rnd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g1661c750b19_0_2"/>
          <p:cNvSpPr txBox="1"/>
          <p:nvPr/>
        </p:nvSpPr>
        <p:spPr>
          <a:xfrm>
            <a:off x="230474" y="696614"/>
            <a:ext cx="860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The data science projects are agile by definition and </a:t>
            </a:r>
            <a:r>
              <a:rPr lang="en">
                <a:ea typeface="Calibri"/>
                <a:sym typeface="Calibri"/>
              </a:rPr>
              <a:t>follow </a:t>
            </a:r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an iterative </a:t>
            </a:r>
            <a:r>
              <a:rPr lang="en">
                <a:ea typeface="Calibri"/>
                <a:sym typeface="Calibri"/>
              </a:rPr>
              <a:t>workflow.</a:t>
            </a:r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 It </a:t>
            </a:r>
            <a:r>
              <a:rPr lang="en">
                <a:ea typeface="Calibri"/>
                <a:sym typeface="Calibri"/>
              </a:rPr>
              <a:t>is </a:t>
            </a:r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necessary to </a:t>
            </a:r>
            <a:r>
              <a:rPr lang="en">
                <a:ea typeface="Calibri"/>
                <a:sym typeface="Calibri"/>
              </a:rPr>
              <a:t>perform </a:t>
            </a:r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multiple iterations before </a:t>
            </a:r>
            <a:r>
              <a:rPr lang="en">
                <a:ea typeface="Calibri"/>
                <a:sym typeface="Calibri"/>
              </a:rPr>
              <a:t>arriving at </a:t>
            </a:r>
            <a:r>
              <a:rPr lang="en" sz="1400" b="0" i="0" u="none" strike="noStrike" cap="none">
                <a:solidFill>
                  <a:srgbClr val="000000"/>
                </a:solidFill>
                <a:ea typeface="Calibri"/>
                <a:sym typeface="Calibri"/>
              </a:rPr>
              <a:t>a final working model for </a:t>
            </a:r>
            <a:r>
              <a:rPr lang="en">
                <a:ea typeface="Calibri"/>
                <a:sym typeface="Calibri"/>
              </a:rPr>
              <a:t>industrialization.</a:t>
            </a:r>
            <a:endParaRPr lang="en-US"/>
          </a:p>
        </p:txBody>
      </p:sp>
      <p:cxnSp>
        <p:nvCxnSpPr>
          <p:cNvPr id="288" name="Google Shape;288;g1661c750b19_0_2"/>
          <p:cNvCxnSpPr>
            <a:endCxn id="259" idx="1"/>
          </p:cNvCxnSpPr>
          <p:nvPr/>
        </p:nvCxnSpPr>
        <p:spPr>
          <a:xfrm>
            <a:off x="983931" y="3301294"/>
            <a:ext cx="1339500" cy="3000"/>
          </a:xfrm>
          <a:prstGeom prst="straightConnector1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9;g1661c750b19_0_2"/>
          <p:cNvCxnSpPr>
            <a:stCxn id="263" idx="3"/>
            <a:endCxn id="265" idx="1"/>
          </p:cNvCxnSpPr>
          <p:nvPr/>
        </p:nvCxnSpPr>
        <p:spPr>
          <a:xfrm>
            <a:off x="5677435" y="3282430"/>
            <a:ext cx="1104900" cy="13500"/>
          </a:xfrm>
          <a:prstGeom prst="straightConnector1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0" name="Google Shape;290;g1661c750b19_0_2"/>
          <p:cNvCxnSpPr>
            <a:stCxn id="264" idx="0"/>
            <a:endCxn id="274" idx="2"/>
          </p:cNvCxnSpPr>
          <p:nvPr/>
        </p:nvCxnSpPr>
        <p:spPr>
          <a:xfrm rot="10800000" flipH="1">
            <a:off x="7365215" y="2671157"/>
            <a:ext cx="3600" cy="291600"/>
          </a:xfrm>
          <a:prstGeom prst="straightConnector1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1" name="Google Shape;291;g1661c750b19_0_2"/>
          <p:cNvCxnSpPr>
            <a:stCxn id="265" idx="3"/>
            <a:endCxn id="266" idx="1"/>
          </p:cNvCxnSpPr>
          <p:nvPr/>
        </p:nvCxnSpPr>
        <p:spPr>
          <a:xfrm rot="10800000" flipH="1">
            <a:off x="7972038" y="3284234"/>
            <a:ext cx="333300" cy="11700"/>
          </a:xfrm>
          <a:prstGeom prst="straightConnector1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2" name="Google Shape;292;g1661c750b19_0_2"/>
          <p:cNvSpPr/>
          <p:nvPr/>
        </p:nvSpPr>
        <p:spPr>
          <a:xfrm>
            <a:off x="3277775" y="4392325"/>
            <a:ext cx="2838300" cy="4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661c750b19_0_2"/>
          <p:cNvSpPr/>
          <p:nvPr/>
        </p:nvSpPr>
        <p:spPr>
          <a:xfrm>
            <a:off x="6116075" y="4392325"/>
            <a:ext cx="2406900" cy="4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Industrialization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661c750b19_0_2"/>
          <p:cNvPicPr preferRelativeResize="0"/>
          <p:nvPr/>
        </p:nvPicPr>
        <p:blipFill rotWithShape="1">
          <a:blip r:embed="rId5">
            <a:alphaModFix/>
          </a:blip>
          <a:srcRect l="48410"/>
          <a:stretch/>
        </p:blipFill>
        <p:spPr>
          <a:xfrm>
            <a:off x="8265775" y="430075"/>
            <a:ext cx="717875" cy="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661c750b19_0_2"/>
          <p:cNvPicPr preferRelativeResize="0"/>
          <p:nvPr/>
        </p:nvPicPr>
        <p:blipFill rotWithShape="1">
          <a:blip r:embed="rId6">
            <a:alphaModFix/>
          </a:blip>
          <a:srcRect l="18593" t="43483" r="15564" b="32492"/>
          <a:stretch/>
        </p:blipFill>
        <p:spPr>
          <a:xfrm>
            <a:off x="7796125" y="1875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661c750b19_0_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ECF76-A116-A14E-92E5-DAAD5BEFC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6" name="Google Shape;158;g26cc806052b_0_6" descr="A close up of a logo&#10;&#10;Description automatically generated">
            <a:extLst>
              <a:ext uri="{FF2B5EF4-FFF2-40B4-BE49-F238E27FC236}">
                <a16:creationId xmlns:a16="http://schemas.microsoft.com/office/drawing/2014/main" id="{29501681-1B86-971B-51A0-1F44411BD1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g26cc806052b_0_6">
            <a:extLst>
              <a:ext uri="{FF2B5EF4-FFF2-40B4-BE49-F238E27FC236}">
                <a16:creationId xmlns:a16="http://schemas.microsoft.com/office/drawing/2014/main" id="{07615060-FE46-333E-26A6-855D68D5E35D}"/>
              </a:ext>
            </a:extLst>
          </p:cNvPr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" name="Picture 8" descr="messung.f047a6867924eb7f4994.jpg">
            <a:extLst>
              <a:ext uri="{FF2B5EF4-FFF2-40B4-BE49-F238E27FC236}">
                <a16:creationId xmlns:a16="http://schemas.microsoft.com/office/drawing/2014/main" id="{5B38105D-42F5-18DA-2A23-DC594BF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7" y="1540700"/>
            <a:ext cx="1160616" cy="582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download (14).png">
            <a:extLst>
              <a:ext uri="{FF2B5EF4-FFF2-40B4-BE49-F238E27FC236}">
                <a16:creationId xmlns:a16="http://schemas.microsoft.com/office/drawing/2014/main" id="{8273373C-40FD-F0B1-5212-305A826C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064" y="1486525"/>
            <a:ext cx="1294921" cy="682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download (4).jpg">
            <a:extLst>
              <a:ext uri="{FF2B5EF4-FFF2-40B4-BE49-F238E27FC236}">
                <a16:creationId xmlns:a16="http://schemas.microsoft.com/office/drawing/2014/main" id="{E3F67F96-0CCB-D55C-7B1D-D480A194B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962" y="1471027"/>
            <a:ext cx="1317842" cy="674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Terra+Firma+Logo+Transparent+2.png">
            <a:extLst>
              <a:ext uri="{FF2B5EF4-FFF2-40B4-BE49-F238E27FC236}">
                <a16:creationId xmlns:a16="http://schemas.microsoft.com/office/drawing/2014/main" id="{A81C1D66-5F4D-5D20-6A60-873F5A7FE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659" y="1451973"/>
            <a:ext cx="1193104" cy="658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Screenshot (78).png">
            <a:extLst>
              <a:ext uri="{FF2B5EF4-FFF2-40B4-BE49-F238E27FC236}">
                <a16:creationId xmlns:a16="http://schemas.microsoft.com/office/drawing/2014/main" id="{E2DA599A-3A82-6F65-A949-9A77A0CFE9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7" t="11477" r="3715" b="21212"/>
          <a:stretch/>
        </p:blipFill>
        <p:spPr>
          <a:xfrm>
            <a:off x="5614596" y="2627686"/>
            <a:ext cx="1473168" cy="587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download (15).png">
            <a:extLst>
              <a:ext uri="{FF2B5EF4-FFF2-40B4-BE49-F238E27FC236}">
                <a16:creationId xmlns:a16="http://schemas.microsoft.com/office/drawing/2014/main" id="{A84622B3-97F6-F885-C9B5-D6DE439C7D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4" t="2885" r="-1997" b="13352"/>
          <a:stretch/>
        </p:blipFill>
        <p:spPr>
          <a:xfrm>
            <a:off x="3858896" y="2489385"/>
            <a:ext cx="1425726" cy="731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download (16).png">
            <a:extLst>
              <a:ext uri="{FF2B5EF4-FFF2-40B4-BE49-F238E27FC236}">
                <a16:creationId xmlns:a16="http://schemas.microsoft.com/office/drawing/2014/main" id="{3E61404F-B8D4-35D2-B875-FFDD32B127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375" t="3276" r="376" b="11148"/>
          <a:stretch/>
        </p:blipFill>
        <p:spPr>
          <a:xfrm>
            <a:off x="2022338" y="2561485"/>
            <a:ext cx="1418561" cy="671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iksula.400be04d554ba248f592.png">
            <a:extLst>
              <a:ext uri="{FF2B5EF4-FFF2-40B4-BE49-F238E27FC236}">
                <a16:creationId xmlns:a16="http://schemas.microsoft.com/office/drawing/2014/main" id="{BCB71741-2BA0-49AF-8578-9A008D59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71" y="3717723"/>
            <a:ext cx="1443667" cy="784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download (5).jpg">
            <a:extLst>
              <a:ext uri="{FF2B5EF4-FFF2-40B4-BE49-F238E27FC236}">
                <a16:creationId xmlns:a16="http://schemas.microsoft.com/office/drawing/2014/main" id="{5AD46B22-981B-1059-BCD7-6DC8FF41C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017" y="3717881"/>
            <a:ext cx="1458761" cy="792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download (17).png">
            <a:extLst>
              <a:ext uri="{FF2B5EF4-FFF2-40B4-BE49-F238E27FC236}">
                <a16:creationId xmlns:a16="http://schemas.microsoft.com/office/drawing/2014/main" id="{75D8719C-23DB-45B5-A7D7-0BF7985D7A3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276" r="543" b="8192"/>
          <a:stretch/>
        </p:blipFill>
        <p:spPr>
          <a:xfrm>
            <a:off x="233276" y="2561559"/>
            <a:ext cx="1428036" cy="686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download (6).jpg">
            <a:extLst>
              <a:ext uri="{FF2B5EF4-FFF2-40B4-BE49-F238E27FC236}">
                <a16:creationId xmlns:a16="http://schemas.microsoft.com/office/drawing/2014/main" id="{CEE7B579-DA68-9CE2-2CA6-8D2886BF56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86" r="4975" b="18921"/>
          <a:stretch/>
        </p:blipFill>
        <p:spPr>
          <a:xfrm>
            <a:off x="4695956" y="3710051"/>
            <a:ext cx="1836591" cy="791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Google Shape;145;g26cc806052b_0_6">
            <a:extLst>
              <a:ext uri="{FF2B5EF4-FFF2-40B4-BE49-F238E27FC236}">
                <a16:creationId xmlns:a16="http://schemas.microsoft.com/office/drawing/2014/main" id="{B1A99C34-D9F5-D34C-D5F2-6C6DC7A9F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000" y="239575"/>
            <a:ext cx="74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</a:rPr>
              <a:t>Our Valued Customers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green and black logo&#10;&#10;Description automatically generated">
            <a:extLst>
              <a:ext uri="{FF2B5EF4-FFF2-40B4-BE49-F238E27FC236}">
                <a16:creationId xmlns:a16="http://schemas.microsoft.com/office/drawing/2014/main" id="{D25223D9-FAF0-CEE5-6BDE-3FEB0E2A41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899" t="38071" r="11646" b="36613"/>
          <a:stretch/>
        </p:blipFill>
        <p:spPr>
          <a:xfrm>
            <a:off x="7264312" y="1529740"/>
            <a:ext cx="1584455" cy="562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PhiCommerce logo">
            <a:extLst>
              <a:ext uri="{FF2B5EF4-FFF2-40B4-BE49-F238E27FC236}">
                <a16:creationId xmlns:a16="http://schemas.microsoft.com/office/drawing/2014/main" id="{7BDA7CDE-E9CD-3897-022C-CDF6B195F06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5" t="34357" r="-1142" b="35051"/>
          <a:stretch/>
        </p:blipFill>
        <p:spPr>
          <a:xfrm>
            <a:off x="7053735" y="4029181"/>
            <a:ext cx="1686645" cy="47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Deloitte: Channel Profile &amp; Services ...">
            <a:extLst>
              <a:ext uri="{FF2B5EF4-FFF2-40B4-BE49-F238E27FC236}">
                <a16:creationId xmlns:a16="http://schemas.microsoft.com/office/drawing/2014/main" id="{217EB5EB-A43B-E04A-940D-3791B801FA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198" t="28832" r="1046" b="24655"/>
          <a:stretch/>
        </p:blipFill>
        <p:spPr>
          <a:xfrm>
            <a:off x="7456750" y="2486612"/>
            <a:ext cx="1462952" cy="730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14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302" name="Google Shape;302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"/>
          <p:cNvSpPr txBox="1">
            <a:spLocks noGrp="1"/>
          </p:cNvSpPr>
          <p:nvPr>
            <p:ph type="title"/>
          </p:nvPr>
        </p:nvSpPr>
        <p:spPr>
          <a:xfrm>
            <a:off x="238700" y="333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Asset Tech Financial Consultant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460875" y="1423948"/>
            <a:ext cx="1747500" cy="280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"/>
          <p:cNvSpPr txBox="1"/>
          <p:nvPr/>
        </p:nvSpPr>
        <p:spPr>
          <a:xfrm>
            <a:off x="752025" y="1538561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6"/>
          <p:cNvSpPr txBox="1"/>
          <p:nvPr/>
        </p:nvSpPr>
        <p:spPr>
          <a:xfrm>
            <a:off x="962925" y="1964636"/>
            <a:ext cx="1078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Assets data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966075" y="2738148"/>
            <a:ext cx="1078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Portfolio data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962775" y="3511661"/>
            <a:ext cx="124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data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6"/>
          <p:cNvSpPr/>
          <p:nvPr/>
        </p:nvSpPr>
        <p:spPr>
          <a:xfrm>
            <a:off x="2373500" y="1454998"/>
            <a:ext cx="4251000" cy="2739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3875300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6"/>
          <p:cNvSpPr/>
          <p:nvPr/>
        </p:nvSpPr>
        <p:spPr>
          <a:xfrm>
            <a:off x="6789625" y="1380598"/>
            <a:ext cx="1784700" cy="280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"/>
          <p:cNvSpPr txBox="1"/>
          <p:nvPr/>
        </p:nvSpPr>
        <p:spPr>
          <a:xfrm>
            <a:off x="7093225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6"/>
          <p:cNvSpPr/>
          <p:nvPr/>
        </p:nvSpPr>
        <p:spPr>
          <a:xfrm>
            <a:off x="246870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"/>
          <p:cNvSpPr/>
          <p:nvPr/>
        </p:nvSpPr>
        <p:spPr>
          <a:xfrm>
            <a:off x="382355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6"/>
          <p:cNvSpPr/>
          <p:nvPr/>
        </p:nvSpPr>
        <p:spPr>
          <a:xfrm>
            <a:off x="514075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"/>
          <p:cNvSpPr txBox="1"/>
          <p:nvPr/>
        </p:nvSpPr>
        <p:spPr>
          <a:xfrm>
            <a:off x="2196395" y="2345484"/>
            <a:ext cx="1731557" cy="142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Execution flow based on dependencies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 of base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Relationships and dependencies between the Data</a:t>
            </a:r>
            <a:endParaRPr sz="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3523025" y="2313400"/>
            <a:ext cx="1747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 and computing of new features based on the relationship with the base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web app to manipulate the data analysis process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4860351" y="2314923"/>
            <a:ext cx="1719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Summarized results after complete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user access to choose the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Freedom to run multiple simulations for different scenarios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6992064" y="2519545"/>
            <a:ext cx="14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Plotly dash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6889674" y="3430866"/>
            <a:ext cx="1584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 rotWithShape="1">
          <a:blip r:embed="rId3">
            <a:alphaModFix/>
          </a:blip>
          <a:srcRect l="27922" t="12751" r="34667" b="15651"/>
          <a:stretch/>
        </p:blipFill>
        <p:spPr>
          <a:xfrm>
            <a:off x="526500" y="2006200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"/>
          <p:cNvPicPr preferRelativeResize="0"/>
          <p:nvPr/>
        </p:nvPicPr>
        <p:blipFill rotWithShape="1">
          <a:blip r:embed="rId3">
            <a:alphaModFix/>
          </a:blip>
          <a:srcRect l="27922" t="12751" r="34667" b="15651"/>
          <a:stretch/>
        </p:blipFill>
        <p:spPr>
          <a:xfrm>
            <a:off x="526500" y="2741225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"/>
          <p:cNvPicPr preferRelativeResize="0"/>
          <p:nvPr/>
        </p:nvPicPr>
        <p:blipFill rotWithShape="1">
          <a:blip r:embed="rId3">
            <a:alphaModFix/>
          </a:blip>
          <a:srcRect l="27922" t="12751" r="34667" b="15651"/>
          <a:stretch/>
        </p:blipFill>
        <p:spPr>
          <a:xfrm>
            <a:off x="526500" y="3476275"/>
            <a:ext cx="380551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1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13</a:t>
            </a:fld>
            <a:endParaRPr sz="1000" b="1" i="0" u="none" strike="noStrike" cap="non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6"/>
          <p:cNvSpPr txBox="1"/>
          <p:nvPr/>
        </p:nvSpPr>
        <p:spPr>
          <a:xfrm>
            <a:off x="137400" y="6337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" sz="14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Analysis of the portfolios and build a leverage model</a:t>
            </a:r>
            <a:endParaRPr sz="14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6"/>
          <p:cNvCxnSpPr/>
          <p:nvPr/>
        </p:nvCxnSpPr>
        <p:spPr>
          <a:xfrm rot="10800000" flipH="1">
            <a:off x="228600" y="4349650"/>
            <a:ext cx="8686800" cy="432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6"/>
          <p:cNvSpPr txBox="1"/>
          <p:nvPr/>
        </p:nvSpPr>
        <p:spPr>
          <a:xfrm>
            <a:off x="137400" y="9044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lang="en" sz="14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Automated portfolio analysis for portfolios and credit management for leverage modelling</a:t>
            </a:r>
            <a:endParaRPr sz="14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2425" y="4341371"/>
            <a:ext cx="1421650" cy="7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" descr="Building interactive web applications and visualisations in Python -  angela1c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3868" y="2178051"/>
            <a:ext cx="1016792" cy="33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2926" y="2974667"/>
            <a:ext cx="678675" cy="47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"/>
          <p:cNvPicPr preferRelativeResize="0"/>
          <p:nvPr/>
        </p:nvPicPr>
        <p:blipFill rotWithShape="1">
          <a:blip r:embed="rId7">
            <a:alphaModFix/>
          </a:blip>
          <a:srcRect l="18593" t="43483" r="15564" b="32492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7" name="Google Shape;337;p6"/>
          <p:cNvSpPr txBox="1">
            <a:spLocks noGrp="1"/>
          </p:cNvSpPr>
          <p:nvPr>
            <p:ph type="title"/>
          </p:nvPr>
        </p:nvSpPr>
        <p:spPr>
          <a:xfrm>
            <a:off x="152075" y="4376750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Data Science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f6c7bd93d_0_44"/>
          <p:cNvSpPr txBox="1">
            <a:spLocks noGrp="1"/>
          </p:cNvSpPr>
          <p:nvPr>
            <p:ph type="title"/>
          </p:nvPr>
        </p:nvSpPr>
        <p:spPr>
          <a:xfrm>
            <a:off x="152075" y="92925"/>
            <a:ext cx="8520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Carbon Emission Scoring Engine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g26f6c7bd93d_0_44"/>
          <p:cNvSpPr/>
          <p:nvPr/>
        </p:nvSpPr>
        <p:spPr>
          <a:xfrm>
            <a:off x="460875" y="1593175"/>
            <a:ext cx="1747500" cy="2563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6f6c7bd93d_0_44"/>
          <p:cNvSpPr txBox="1"/>
          <p:nvPr/>
        </p:nvSpPr>
        <p:spPr>
          <a:xfrm>
            <a:off x="690075" y="1942636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6f6c7bd93d_0_44"/>
          <p:cNvSpPr txBox="1"/>
          <p:nvPr/>
        </p:nvSpPr>
        <p:spPr>
          <a:xfrm>
            <a:off x="996300" y="2356954"/>
            <a:ext cx="128166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Collected data from multiple data sources and created a master table. </a:t>
            </a:r>
            <a:endParaRPr sz="1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6f6c7bd93d_0_44"/>
          <p:cNvSpPr/>
          <p:nvPr/>
        </p:nvSpPr>
        <p:spPr>
          <a:xfrm>
            <a:off x="2373500" y="1454998"/>
            <a:ext cx="4251000" cy="2739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g26f6c7bd93d_0_44"/>
          <p:cNvSpPr txBox="1"/>
          <p:nvPr/>
        </p:nvSpPr>
        <p:spPr>
          <a:xfrm>
            <a:off x="3875300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6f6c7bd93d_0_44"/>
          <p:cNvSpPr/>
          <p:nvPr/>
        </p:nvSpPr>
        <p:spPr>
          <a:xfrm>
            <a:off x="6789625" y="1380598"/>
            <a:ext cx="1784700" cy="280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6f6c7bd93d_0_44"/>
          <p:cNvSpPr txBox="1"/>
          <p:nvPr/>
        </p:nvSpPr>
        <p:spPr>
          <a:xfrm>
            <a:off x="7093225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6f6c7bd93d_0_44"/>
          <p:cNvSpPr/>
          <p:nvPr/>
        </p:nvSpPr>
        <p:spPr>
          <a:xfrm>
            <a:off x="246870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6f6c7bd93d_0_44"/>
          <p:cNvSpPr/>
          <p:nvPr/>
        </p:nvSpPr>
        <p:spPr>
          <a:xfrm>
            <a:off x="382355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evelopment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f6c7bd93d_0_44"/>
          <p:cNvSpPr/>
          <p:nvPr/>
        </p:nvSpPr>
        <p:spPr>
          <a:xfrm>
            <a:off x="5140750" y="1981636"/>
            <a:ext cx="1350900" cy="322200"/>
          </a:xfrm>
          <a:prstGeom prst="rect">
            <a:avLst/>
          </a:prstGeom>
          <a:solidFill>
            <a:srgbClr val="2656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6f6c7bd93d_0_44"/>
          <p:cNvSpPr txBox="1"/>
          <p:nvPr/>
        </p:nvSpPr>
        <p:spPr>
          <a:xfrm>
            <a:off x="1967809" y="2345486"/>
            <a:ext cx="1858414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●Exploration of the existing components of the solution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●Tested and deployed the existing solution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●Defined a product development roadmap.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6f6c7bd93d_0_44"/>
          <p:cNvSpPr txBox="1"/>
          <p:nvPr/>
        </p:nvSpPr>
        <p:spPr>
          <a:xfrm>
            <a:off x="3355625" y="2322900"/>
            <a:ext cx="18333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 Created scripts for ingestion of data from different websites.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●Created APIs in flask for frontend team to access and implement into the user interface.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 Implemented NLP solutions for mapping of emission activities.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6f6c7bd93d_0_44"/>
          <p:cNvSpPr txBox="1"/>
          <p:nvPr/>
        </p:nvSpPr>
        <p:spPr>
          <a:xfrm>
            <a:off x="5099150" y="2314925"/>
            <a:ext cx="1481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●Containerized the solution using Docker.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●Deployed the solution  on a cloud environment.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●Tested with frontend team.</a:t>
            </a:r>
            <a:endParaRPr sz="1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26f6c7bd93d_0_44"/>
          <p:cNvPicPr preferRelativeResize="0"/>
          <p:nvPr/>
        </p:nvPicPr>
        <p:blipFill rotWithShape="1">
          <a:blip r:embed="rId3">
            <a:alphaModFix/>
          </a:blip>
          <a:srcRect l="27923" t="12751" r="34665" b="15651"/>
          <a:stretch/>
        </p:blipFill>
        <p:spPr>
          <a:xfrm>
            <a:off x="615750" y="2683725"/>
            <a:ext cx="380551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6f6c7bd93d_0_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1" i="0" u="none" strike="noStrike" cap="non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14</a:t>
            </a:fld>
            <a:endParaRPr sz="1000" b="1" i="0" u="none" strike="noStrike" cap="non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8" name="Google Shape;358;g26f6c7bd93d_0_44"/>
          <p:cNvSpPr txBox="1"/>
          <p:nvPr/>
        </p:nvSpPr>
        <p:spPr>
          <a:xfrm>
            <a:off x="152075" y="617089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" sz="14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 develop a system which will be able to calculate carbon footprint of company or organization</a:t>
            </a: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g26f6c7bd93d_0_44"/>
          <p:cNvCxnSpPr/>
          <p:nvPr/>
        </p:nvCxnSpPr>
        <p:spPr>
          <a:xfrm rot="10800000" flipH="1">
            <a:off x="228600" y="4349650"/>
            <a:ext cx="8686800" cy="432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g26f6c7bd93d_0_44"/>
          <p:cNvSpPr txBox="1"/>
          <p:nvPr/>
        </p:nvSpPr>
        <p:spPr>
          <a:xfrm>
            <a:off x="152075" y="87700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</a:t>
            </a:r>
            <a:r>
              <a:rPr lang="en" sz="14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 system which provide any company or organization to calculate carbon footprint based on emission activities.</a:t>
            </a:r>
            <a:endParaRPr sz="14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26f6c7bd93d_0_44"/>
          <p:cNvPicPr preferRelativeResize="0"/>
          <p:nvPr/>
        </p:nvPicPr>
        <p:blipFill rotWithShape="1">
          <a:blip r:embed="rId4">
            <a:alphaModFix/>
          </a:blip>
          <a:srcRect l="18593" t="43483" r="15564" b="32491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6f6c7bd93d_0_44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3" name="Google Shape;363;g26f6c7bd93d_0_44"/>
          <p:cNvSpPr txBox="1">
            <a:spLocks noGrp="1"/>
          </p:cNvSpPr>
          <p:nvPr>
            <p:ph type="title"/>
          </p:nvPr>
        </p:nvSpPr>
        <p:spPr>
          <a:xfrm>
            <a:off x="152075" y="4376750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Data Science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g26f6c7bd93d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522" y="2232279"/>
            <a:ext cx="1044900" cy="6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6f6c7bd93d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6763" y="2974700"/>
            <a:ext cx="990437" cy="4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6f6c7bd93d_0_44"/>
          <p:cNvPicPr preferRelativeResize="0"/>
          <p:nvPr/>
        </p:nvPicPr>
        <p:blipFill rotWithShape="1">
          <a:blip r:embed="rId7">
            <a:alphaModFix/>
          </a:blip>
          <a:srcRect t="13725" r="10522" b="36921"/>
          <a:stretch/>
        </p:blipFill>
        <p:spPr>
          <a:xfrm>
            <a:off x="7270788" y="3403626"/>
            <a:ext cx="822367" cy="4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72" name="Google Shape;372;p14"/>
          <p:cNvSpPr txBox="1"/>
          <p:nvPr/>
        </p:nvSpPr>
        <p:spPr>
          <a:xfrm>
            <a:off x="228600" y="92353"/>
            <a:ext cx="454171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Calibri"/>
              </a:rPr>
              <a:t>Retail IT Software company</a:t>
            </a:r>
            <a:endParaRPr sz="2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228600" y="803075"/>
            <a:ext cx="831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 </a:t>
            </a:r>
            <a:endParaRPr sz="140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14"/>
          <p:cNvCxnSpPr/>
          <p:nvPr/>
        </p:nvCxnSpPr>
        <p:spPr>
          <a:xfrm rot="10800000" flipH="1">
            <a:off x="228600" y="4235793"/>
            <a:ext cx="8686800" cy="429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p14"/>
          <p:cNvSpPr txBox="1"/>
          <p:nvPr/>
        </p:nvSpPr>
        <p:spPr>
          <a:xfrm>
            <a:off x="228600" y="1986388"/>
            <a:ext cx="96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14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4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152075" y="4376750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DevOps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1122600" y="2266825"/>
            <a:ext cx="75669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Cloud architecture that is fully automated, cross-region scalable , adaptable and highly secure; built with IaC (Infrastructure as Code) along with drift detection to stop infrastructure tampering.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1079550" y="1141775"/>
            <a:ext cx="76101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500"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Create a microservices architecture SaaS product on AWS cloud. FM has been engaged to create the overall cloud architecture.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1089943" y="3552932"/>
            <a:ext cx="7689364" cy="42094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Scalable and secure infrastructure. Fully automated infrastructure for easy deployment and updates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 txBox="1"/>
          <p:nvPr/>
        </p:nvSpPr>
        <p:spPr>
          <a:xfrm>
            <a:off x="228600" y="3219888"/>
            <a:ext cx="96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60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f6c7bd93d_0_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8" name="Google Shape;388;g26f6c7bd93d_0_26"/>
          <p:cNvSpPr txBox="1"/>
          <p:nvPr/>
        </p:nvSpPr>
        <p:spPr>
          <a:xfrm>
            <a:off x="203387" y="76925"/>
            <a:ext cx="606156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Flight Prediction And Rebooking Application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6f6c7bd93d_0_26"/>
          <p:cNvSpPr txBox="1"/>
          <p:nvPr/>
        </p:nvSpPr>
        <p:spPr>
          <a:xfrm>
            <a:off x="193650" y="576488"/>
            <a:ext cx="831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g26f6c7bd93d_0_26"/>
          <p:cNvCxnSpPr/>
          <p:nvPr/>
        </p:nvCxnSpPr>
        <p:spPr>
          <a:xfrm rot="10800000" flipH="1">
            <a:off x="228600" y="4235793"/>
            <a:ext cx="8686800" cy="429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g26f6c7bd93d_0_26"/>
          <p:cNvSpPr txBox="1"/>
          <p:nvPr/>
        </p:nvSpPr>
        <p:spPr>
          <a:xfrm>
            <a:off x="228600" y="1776739"/>
            <a:ext cx="824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26f6c7bd93d_0_26"/>
          <p:cNvPicPr preferRelativeResize="0"/>
          <p:nvPr/>
        </p:nvPicPr>
        <p:blipFill rotWithShape="1">
          <a:blip r:embed="rId3">
            <a:alphaModFix/>
          </a:blip>
          <a:srcRect l="18593" t="43483" r="15564" b="32491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6f6c7bd93d_0_26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4" name="Google Shape;394;g26f6c7bd93d_0_26"/>
          <p:cNvSpPr txBox="1">
            <a:spLocks noGrp="1"/>
          </p:cNvSpPr>
          <p:nvPr>
            <p:ph type="title"/>
          </p:nvPr>
        </p:nvSpPr>
        <p:spPr>
          <a:xfrm>
            <a:off x="152075" y="4285575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SecOps/Full Stack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g26f6c7bd93d_0_26"/>
          <p:cNvSpPr/>
          <p:nvPr/>
        </p:nvSpPr>
        <p:spPr>
          <a:xfrm>
            <a:off x="998050" y="915200"/>
            <a:ext cx="7547700" cy="86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Efficiently manage schedules, tackle flight issues with rebooking suggestions, enhance user experience in dynamic travel.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Create app for real-time flight updates, prioritize delays, offer rebooking, simplify ticket management, enhance travel.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6f6c7bd93d_0_26"/>
          <p:cNvSpPr/>
          <p:nvPr/>
        </p:nvSpPr>
        <p:spPr>
          <a:xfrm>
            <a:off x="998050" y="2118900"/>
            <a:ext cx="7547700" cy="8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Developed React Native mobile app, Next JS web app with flight prediction, integrated ticketing, search for seamless experience.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Removed unused resources, optimized services, integrated EKS, and implemented auto scaling for efficient infrastructure management.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6f6c7bd93d_0_26"/>
          <p:cNvSpPr txBox="1"/>
          <p:nvPr/>
        </p:nvSpPr>
        <p:spPr>
          <a:xfrm>
            <a:off x="152075" y="2976963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Business Benefits</a:t>
            </a:r>
            <a:endParaRPr b="1"/>
          </a:p>
        </p:txBody>
      </p:sp>
      <p:sp>
        <p:nvSpPr>
          <p:cNvPr id="398" name="Google Shape;398;g26f6c7bd93d_0_26"/>
          <p:cNvSpPr/>
          <p:nvPr/>
        </p:nvSpPr>
        <p:spPr>
          <a:xfrm>
            <a:off x="998050" y="3384950"/>
            <a:ext cx="75477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Instantly check flight status, rebook during disruptions, addressing delays and cancellations, improving travel convenience.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54% reduction in cost while 24% increase in deployed services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f759447f9_0_6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04" name="Google Shape;404;g26f759447f9_0_66"/>
          <p:cNvSpPr txBox="1"/>
          <p:nvPr/>
        </p:nvSpPr>
        <p:spPr>
          <a:xfrm>
            <a:off x="203387" y="76925"/>
            <a:ext cx="617922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Digital Loan Operations Optimization Project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g26f759447f9_0_66"/>
          <p:cNvSpPr txBox="1"/>
          <p:nvPr/>
        </p:nvSpPr>
        <p:spPr>
          <a:xfrm>
            <a:off x="193650" y="576488"/>
            <a:ext cx="831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g26f759447f9_0_66"/>
          <p:cNvCxnSpPr/>
          <p:nvPr/>
        </p:nvCxnSpPr>
        <p:spPr>
          <a:xfrm rot="10800000" flipH="1">
            <a:off x="228600" y="4235793"/>
            <a:ext cx="8686800" cy="429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g26f759447f9_0_66"/>
          <p:cNvSpPr txBox="1"/>
          <p:nvPr/>
        </p:nvSpPr>
        <p:spPr>
          <a:xfrm>
            <a:off x="193650" y="1760777"/>
            <a:ext cx="824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6f759447f9_0_66"/>
          <p:cNvPicPr preferRelativeResize="0"/>
          <p:nvPr/>
        </p:nvPicPr>
        <p:blipFill rotWithShape="1">
          <a:blip r:embed="rId3">
            <a:alphaModFix/>
          </a:blip>
          <a:srcRect l="18593" t="43483" r="15564" b="32491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6f759447f9_0_66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0" name="Google Shape;410;g26f759447f9_0_66"/>
          <p:cNvSpPr txBox="1">
            <a:spLocks noGrp="1"/>
          </p:cNvSpPr>
          <p:nvPr>
            <p:ph type="title"/>
          </p:nvPr>
        </p:nvSpPr>
        <p:spPr>
          <a:xfrm>
            <a:off x="152075" y="4285575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Full Stack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g26f759447f9_0_66"/>
          <p:cNvSpPr/>
          <p:nvPr/>
        </p:nvSpPr>
        <p:spPr>
          <a:xfrm>
            <a:off x="998050" y="915188"/>
            <a:ext cx="75477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Digitizing lending operations, reduce manual work, errors, expedite loan approvals, foster collaboration with partners, expand product offerings, enhance competitiveness.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6f759447f9_0_66"/>
          <p:cNvSpPr/>
          <p:nvPr/>
        </p:nvSpPr>
        <p:spPr>
          <a:xfrm>
            <a:off x="998050" y="2057375"/>
            <a:ext cx="7547700" cy="109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Utilizing Java for robust backend development, MySQL for efficient data management, and React for dynamic frontend interfaces.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Adopted a microservices architecture, the bank and consumer applications. Developed separate services, ensuring modularity, scalability, and maintainability throughout the lending product's lifecycle.</a:t>
            </a:r>
            <a:endParaRPr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6f759447f9_0_66"/>
          <p:cNvSpPr txBox="1"/>
          <p:nvPr/>
        </p:nvSpPr>
        <p:spPr>
          <a:xfrm>
            <a:off x="228600" y="3156350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Business Benefits</a:t>
            </a:r>
            <a:endParaRPr b="1"/>
          </a:p>
        </p:txBody>
      </p:sp>
      <p:sp>
        <p:nvSpPr>
          <p:cNvPr id="414" name="Google Shape;414;g26f759447f9_0_66"/>
          <p:cNvSpPr/>
          <p:nvPr/>
        </p:nvSpPr>
        <p:spPr>
          <a:xfrm>
            <a:off x="998050" y="3587450"/>
            <a:ext cx="7547700" cy="45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Automated workflows boosting efficiency, accelerate loan processing, cut costs. Streamlined applications, faster approvals, and adaptability enhance customer experience and scalability.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f759447f9_0_8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20" name="Google Shape;420;g26f759447f9_0_82"/>
          <p:cNvSpPr txBox="1"/>
          <p:nvPr/>
        </p:nvSpPr>
        <p:spPr>
          <a:xfrm>
            <a:off x="228600" y="76925"/>
            <a:ext cx="536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Ladder Logic Project Creation Software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g26f759447f9_0_82"/>
          <p:cNvSpPr txBox="1"/>
          <p:nvPr/>
        </p:nvSpPr>
        <p:spPr>
          <a:xfrm>
            <a:off x="193650" y="576488"/>
            <a:ext cx="831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g26f759447f9_0_82"/>
          <p:cNvCxnSpPr/>
          <p:nvPr/>
        </p:nvCxnSpPr>
        <p:spPr>
          <a:xfrm rot="10800000" flipH="1">
            <a:off x="228600" y="4235793"/>
            <a:ext cx="8686800" cy="429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g26f759447f9_0_82"/>
          <p:cNvSpPr txBox="1"/>
          <p:nvPr/>
        </p:nvSpPr>
        <p:spPr>
          <a:xfrm>
            <a:off x="193650" y="1760775"/>
            <a:ext cx="90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26f759447f9_0_82"/>
          <p:cNvPicPr preferRelativeResize="0"/>
          <p:nvPr/>
        </p:nvPicPr>
        <p:blipFill rotWithShape="1">
          <a:blip r:embed="rId3">
            <a:alphaModFix/>
          </a:blip>
          <a:srcRect l="18593" t="43483" r="15564" b="32491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6f759447f9_0_8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6" name="Google Shape;426;g26f759447f9_0_82"/>
          <p:cNvSpPr txBox="1">
            <a:spLocks noGrp="1"/>
          </p:cNvSpPr>
          <p:nvPr>
            <p:ph type="title"/>
          </p:nvPr>
        </p:nvSpPr>
        <p:spPr>
          <a:xfrm>
            <a:off x="152075" y="4285575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MSDB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g26f759447f9_0_82"/>
          <p:cNvSpPr/>
          <p:nvPr/>
        </p:nvSpPr>
        <p:spPr>
          <a:xfrm>
            <a:off x="998050" y="915197"/>
            <a:ext cx="7547700" cy="52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Develop a comprehensive Ladder programming platform for efficient industrial automation.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6f759447f9_0_82"/>
          <p:cNvSpPr/>
          <p:nvPr/>
        </p:nvSpPr>
        <p:spPr>
          <a:xfrm>
            <a:off x="998050" y="2057375"/>
            <a:ext cx="75477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Our software enabled users to visually design logic using ladder diagrams, seamlessly translate it into native code compatible with hardware firmware. Display PLC address values intuitively for user-friendly logic creation.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26f759447f9_0_82"/>
          <p:cNvSpPr txBox="1"/>
          <p:nvPr/>
        </p:nvSpPr>
        <p:spPr>
          <a:xfrm>
            <a:off x="228600" y="2960113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Business Benefits</a:t>
            </a:r>
            <a:endParaRPr sz="1600" b="1"/>
          </a:p>
        </p:txBody>
      </p:sp>
      <p:sp>
        <p:nvSpPr>
          <p:cNvPr id="430" name="Google Shape;430;g26f759447f9_0_82"/>
          <p:cNvSpPr/>
          <p:nvPr/>
        </p:nvSpPr>
        <p:spPr>
          <a:xfrm>
            <a:off x="998050" y="3379900"/>
            <a:ext cx="7547700" cy="45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Reduced reliance on external software, decreases customer expenses, thereby lowering the overall cost of the final product.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f759447f9_0_9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36" name="Google Shape;436;g26f759447f9_0_98"/>
          <p:cNvSpPr txBox="1"/>
          <p:nvPr/>
        </p:nvSpPr>
        <p:spPr>
          <a:xfrm>
            <a:off x="203387" y="76925"/>
            <a:ext cx="588507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Learning &amp; Development Marketplace Portal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g26f759447f9_0_98"/>
          <p:cNvSpPr txBox="1"/>
          <p:nvPr/>
        </p:nvSpPr>
        <p:spPr>
          <a:xfrm>
            <a:off x="193650" y="576488"/>
            <a:ext cx="831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g26f759447f9_0_98"/>
          <p:cNvCxnSpPr/>
          <p:nvPr/>
        </p:nvCxnSpPr>
        <p:spPr>
          <a:xfrm rot="10800000" flipH="1">
            <a:off x="228600" y="4235793"/>
            <a:ext cx="8686800" cy="42900"/>
          </a:xfrm>
          <a:prstGeom prst="straightConnector1">
            <a:avLst/>
          </a:prstGeom>
          <a:noFill/>
          <a:ln w="19050" cap="flat" cmpd="sng">
            <a:solidFill>
              <a:srgbClr val="7A93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g26f759447f9_0_98"/>
          <p:cNvSpPr txBox="1"/>
          <p:nvPr/>
        </p:nvSpPr>
        <p:spPr>
          <a:xfrm>
            <a:off x="193650" y="1760777"/>
            <a:ext cx="824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26f759447f9_0_98"/>
          <p:cNvPicPr preferRelativeResize="0"/>
          <p:nvPr/>
        </p:nvPicPr>
        <p:blipFill rotWithShape="1">
          <a:blip r:embed="rId3">
            <a:alphaModFix/>
          </a:blip>
          <a:srcRect l="18593" t="43483" r="15564" b="32491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6f759447f9_0_98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2" name="Google Shape;442;g26f759447f9_0_98"/>
          <p:cNvSpPr txBox="1">
            <a:spLocks noGrp="1"/>
          </p:cNvSpPr>
          <p:nvPr>
            <p:ph type="title"/>
          </p:nvPr>
        </p:nvSpPr>
        <p:spPr>
          <a:xfrm>
            <a:off x="152075" y="4285575"/>
            <a:ext cx="30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b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MSDB</a:t>
            </a:r>
            <a:endParaRPr sz="2200" b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26f759447f9_0_98"/>
          <p:cNvSpPr/>
          <p:nvPr/>
        </p:nvSpPr>
        <p:spPr>
          <a:xfrm>
            <a:off x="998050" y="915188"/>
            <a:ext cx="7547700" cy="7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Developing an integrated training management software solution to efficiently support L&amp;D leaders and HR teams in delivering comprehensive training resources and expertise to organizations of all sizes.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6f759447f9_0_98"/>
          <p:cNvSpPr/>
          <p:nvPr/>
        </p:nvSpPr>
        <p:spPr>
          <a:xfrm>
            <a:off x="998050" y="2057375"/>
            <a:ext cx="7547700" cy="66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comprehensive training management app leveraging MS SQL, Win Azure, C#, and React for seamless delivery and scalability.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6f759447f9_0_98"/>
          <p:cNvSpPr txBox="1"/>
          <p:nvPr/>
        </p:nvSpPr>
        <p:spPr>
          <a:xfrm>
            <a:off x="193650" y="2937013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Business Benefits</a:t>
            </a:r>
            <a:endParaRPr b="1"/>
          </a:p>
        </p:txBody>
      </p:sp>
      <p:sp>
        <p:nvSpPr>
          <p:cNvPr id="446" name="Google Shape;446;g26f759447f9_0_98"/>
          <p:cNvSpPr/>
          <p:nvPr/>
        </p:nvSpPr>
        <p:spPr>
          <a:xfrm>
            <a:off x="998050" y="3434200"/>
            <a:ext cx="7547700" cy="45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Streamlined training processes and expanded expertise through our comprehensive software solution for organizational development.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6f759447f9_0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2425" y="4341371"/>
            <a:ext cx="1421650" cy="7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af4ad3ff0_0_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8" name="Google Shape;68;g2caf4ad3ff0_0_0"/>
          <p:cNvSpPr txBox="1"/>
          <p:nvPr/>
        </p:nvSpPr>
        <p:spPr>
          <a:xfrm>
            <a:off x="467275" y="206950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>
              <a:buSzPts val="2500"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</a:t>
            </a: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 - Who we are?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g2caf4ad3ff0_0_0"/>
          <p:cNvSpPr txBox="1"/>
          <p:nvPr/>
        </p:nvSpPr>
        <p:spPr>
          <a:xfrm>
            <a:off x="1774800" y="87850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youthful company, ablaze with potential and promise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2caf4ad3ff0_0_0"/>
          <p:cNvSpPr txBox="1"/>
          <p:nvPr/>
        </p:nvSpPr>
        <p:spPr>
          <a:xfrm>
            <a:off x="1774800" y="180735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Our company's base is situated in the Cloud and…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caf4ad3ff0_0_0"/>
          <p:cNvSpPr txBox="1"/>
          <p:nvPr/>
        </p:nvSpPr>
        <p:spPr>
          <a:xfrm>
            <a:off x="1774800" y="2742075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The deeper you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are</a:t>
            </a: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rooted, the faster you grow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2caf4ad3ff0_0_0"/>
          <p:cNvSpPr txBox="1"/>
          <p:nvPr/>
        </p:nvSpPr>
        <p:spPr>
          <a:xfrm>
            <a:off x="1774725" y="3613500"/>
            <a:ext cx="330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date, but we believe in marriages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(average customer retention rate)</a:t>
            </a:r>
            <a:endParaRPr sz="11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2caf4ad3ff0_0_0"/>
          <p:cNvSpPr txBox="1"/>
          <p:nvPr/>
        </p:nvSpPr>
        <p:spPr>
          <a:xfrm>
            <a:off x="5210475" y="878500"/>
            <a:ext cx="113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caf4ad3ff0_0_0"/>
          <p:cNvSpPr txBox="1"/>
          <p:nvPr/>
        </p:nvSpPr>
        <p:spPr>
          <a:xfrm>
            <a:off x="5210475" y="2488150"/>
            <a:ext cx="3010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600"/>
            </a:pP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350% </a:t>
            </a: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YoY </a:t>
            </a:r>
            <a:endParaRPr sz="26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3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65 people strong</a:t>
            </a: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2caf4ad3ff0_0_0"/>
          <p:cNvSpPr txBox="1"/>
          <p:nvPr/>
        </p:nvSpPr>
        <p:spPr>
          <a:xfrm>
            <a:off x="5210475" y="36217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87%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g2caf4ad3ff0_0_0"/>
          <p:cNvCxnSpPr/>
          <p:nvPr/>
        </p:nvCxnSpPr>
        <p:spPr>
          <a:xfrm rot="10800000" flipH="1">
            <a:off x="810100" y="1602400"/>
            <a:ext cx="65118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g2caf4ad3ff0_0_0"/>
          <p:cNvCxnSpPr/>
          <p:nvPr/>
        </p:nvCxnSpPr>
        <p:spPr>
          <a:xfrm rot="10800000" flipH="1">
            <a:off x="810100" y="2516800"/>
            <a:ext cx="65118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g2caf4ad3ff0_0_0"/>
          <p:cNvCxnSpPr/>
          <p:nvPr/>
        </p:nvCxnSpPr>
        <p:spPr>
          <a:xfrm rot="10800000" flipH="1">
            <a:off x="810100" y="3431200"/>
            <a:ext cx="65118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" name="Google Shape;79;g2caf4ad3ff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051" y="1831451"/>
            <a:ext cx="544221" cy="3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caf4ad3ff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599" y="1831449"/>
            <a:ext cx="548700" cy="3651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2caf4ad3ff0_0_0"/>
          <p:cNvSpPr txBox="1"/>
          <p:nvPr/>
        </p:nvSpPr>
        <p:spPr>
          <a:xfrm>
            <a:off x="1774725" y="4451700"/>
            <a:ext cx="330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are as good as our 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people.</a:t>
            </a:r>
            <a:endParaRPr sz="14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(average associate retention rate)</a:t>
            </a:r>
            <a:endParaRPr sz="1100" b="0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caf4ad3ff0_0_0"/>
          <p:cNvSpPr txBox="1"/>
          <p:nvPr/>
        </p:nvSpPr>
        <p:spPr>
          <a:xfrm>
            <a:off x="5210475" y="44599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96.2%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g2caf4ad3ff0_0_0"/>
          <p:cNvCxnSpPr/>
          <p:nvPr/>
        </p:nvCxnSpPr>
        <p:spPr>
          <a:xfrm rot="10800000" flipH="1">
            <a:off x="810100" y="4345600"/>
            <a:ext cx="65118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g2caf4ad3ff0_0_0"/>
          <p:cNvPicPr preferRelativeResize="0"/>
          <p:nvPr/>
        </p:nvPicPr>
        <p:blipFill rotWithShape="1">
          <a:blip r:embed="rId5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caf4ad3ff0_0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b365422b2_1_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4" name="Google Shape;454;g2cb365422b2_1_0"/>
          <p:cNvSpPr txBox="1"/>
          <p:nvPr/>
        </p:nvSpPr>
        <p:spPr>
          <a:xfrm>
            <a:off x="161950" y="90200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Driving our Engagement Success - Leadership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g2cb365422b2_1_0"/>
          <p:cNvSpPr/>
          <p:nvPr/>
        </p:nvSpPr>
        <p:spPr>
          <a:xfrm>
            <a:off x="241256" y="1851856"/>
            <a:ext cx="1670188" cy="59884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cb365422b2_1_0"/>
          <p:cNvSpPr/>
          <p:nvPr/>
        </p:nvSpPr>
        <p:spPr>
          <a:xfrm>
            <a:off x="499725" y="844328"/>
            <a:ext cx="1052400" cy="1052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cb365422b2_1_0"/>
          <p:cNvSpPr txBox="1"/>
          <p:nvPr/>
        </p:nvSpPr>
        <p:spPr>
          <a:xfrm>
            <a:off x="165825" y="1904963"/>
            <a:ext cx="172857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Hasmukh Parekh</a:t>
            </a:r>
            <a:endParaRPr sz="1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000" b="1">
                <a:solidFill>
                  <a:schemeClr val="tx1"/>
                </a:solidFill>
                <a:ea typeface="Lato"/>
              </a:rPr>
              <a:t>Business Development &amp; Strategy</a:t>
            </a:r>
            <a:endParaRPr lang="en">
              <a:solidFill>
                <a:schemeClr val="tx1"/>
              </a:solidFill>
            </a:endParaRPr>
          </a:p>
        </p:txBody>
      </p:sp>
      <p:sp>
        <p:nvSpPr>
          <p:cNvPr id="458" name="Google Shape;458;g2cb365422b2_1_0"/>
          <p:cNvSpPr/>
          <p:nvPr/>
        </p:nvSpPr>
        <p:spPr>
          <a:xfrm>
            <a:off x="4686150" y="1852185"/>
            <a:ext cx="1618800" cy="623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cb365422b2_1_0"/>
          <p:cNvSpPr/>
          <p:nvPr/>
        </p:nvSpPr>
        <p:spPr>
          <a:xfrm>
            <a:off x="2420378" y="1852175"/>
            <a:ext cx="1723588" cy="640862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cb365422b2_1_0"/>
          <p:cNvSpPr/>
          <p:nvPr/>
        </p:nvSpPr>
        <p:spPr>
          <a:xfrm>
            <a:off x="2747013" y="844340"/>
            <a:ext cx="1052400" cy="10524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cb365422b2_1_0"/>
          <p:cNvSpPr txBox="1"/>
          <p:nvPr/>
        </p:nvSpPr>
        <p:spPr>
          <a:xfrm>
            <a:off x="2462414" y="1904940"/>
            <a:ext cx="16143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Sameer </a:t>
            </a:r>
            <a:r>
              <a:rPr lang="en" sz="1000" b="1" i="0" u="none" strike="noStrike" cap="none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Awate</a:t>
            </a:r>
            <a:endParaRPr sz="1400" b="0" i="0" u="none" strike="noStrike" cap="none" err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Technology Architect- Microsoft and Databases</a:t>
            </a:r>
          </a:p>
          <a:p>
            <a:pPr algn="ctr">
              <a:buSzPts val="1000"/>
            </a:pPr>
            <a:endParaRPr lang="en" sz="1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62" name="Google Shape;462;g2cb365422b2_1_0"/>
          <p:cNvSpPr/>
          <p:nvPr/>
        </p:nvSpPr>
        <p:spPr>
          <a:xfrm>
            <a:off x="7165426" y="1855328"/>
            <a:ext cx="1601991" cy="65767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2cb365422b2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8175" y="844328"/>
            <a:ext cx="1052400" cy="10524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4" name="Google Shape;464;g2cb365422b2_1_0"/>
          <p:cNvSpPr txBox="1"/>
          <p:nvPr/>
        </p:nvSpPr>
        <p:spPr>
          <a:xfrm>
            <a:off x="6998424" y="1925232"/>
            <a:ext cx="1851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Gaurav Kohli</a:t>
            </a:r>
            <a:endParaRPr sz="1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SzPts val="1000"/>
            </a:pPr>
            <a:r>
              <a:rPr lang="en" sz="1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 </a:t>
            </a: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 and DevOps</a:t>
            </a:r>
            <a:endParaRPr sz="1000" b="1" i="0" u="none" strike="noStrike" cap="none" err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g2cb365422b2_1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66" name="Google Shape;466;g2cb365422b2_1_0"/>
          <p:cNvPicPr preferRelativeResize="0"/>
          <p:nvPr/>
        </p:nvPicPr>
        <p:blipFill rotWithShape="1">
          <a:blip r:embed="rId6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cb365422b2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5475" y="1632850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cb365422b2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7650" y="1632850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cb365422b2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84193" y="1629090"/>
            <a:ext cx="329125" cy="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cb365422b2_1_0"/>
          <p:cNvSpPr txBox="1"/>
          <p:nvPr/>
        </p:nvSpPr>
        <p:spPr>
          <a:xfrm>
            <a:off x="4627825" y="1904951"/>
            <a:ext cx="1735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Parag Khandekar</a:t>
            </a:r>
            <a:endParaRPr lang="en-US" sz="1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 Delivery and Operations</a:t>
            </a:r>
            <a:endParaRPr lang="en-US" sz="8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471" name="Google Shape;471;g2cb365422b2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7527" y="844340"/>
            <a:ext cx="1052400" cy="10524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2" name="Google Shape;472;g2cb365422b2_1_0"/>
          <p:cNvSpPr txBox="1"/>
          <p:nvPr/>
        </p:nvSpPr>
        <p:spPr>
          <a:xfrm>
            <a:off x="8047625" y="3480725"/>
            <a:ext cx="11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73" name="Google Shape;473;g2cb365422b2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7075" y="1629090"/>
            <a:ext cx="329125" cy="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cb365422b2_1_0"/>
          <p:cNvSpPr/>
          <p:nvPr/>
        </p:nvSpPr>
        <p:spPr>
          <a:xfrm>
            <a:off x="241258" y="4082729"/>
            <a:ext cx="1601991" cy="607246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cb365422b2_1_0"/>
          <p:cNvSpPr/>
          <p:nvPr/>
        </p:nvSpPr>
        <p:spPr>
          <a:xfrm>
            <a:off x="2480153" y="4082730"/>
            <a:ext cx="1594548" cy="607244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cb365422b2_1_0"/>
          <p:cNvSpPr/>
          <p:nvPr/>
        </p:nvSpPr>
        <p:spPr>
          <a:xfrm>
            <a:off x="4784275" y="4065923"/>
            <a:ext cx="1510504" cy="632456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cb365422b2_1_0"/>
          <p:cNvSpPr/>
          <p:nvPr/>
        </p:nvSpPr>
        <p:spPr>
          <a:xfrm>
            <a:off x="7164946" y="4065923"/>
            <a:ext cx="1502100" cy="632456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g2cb365422b2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8200" y="3064851"/>
            <a:ext cx="1052400" cy="10524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9" name="Google Shape;479;g2cb365422b2_1_0"/>
          <p:cNvSpPr txBox="1"/>
          <p:nvPr/>
        </p:nvSpPr>
        <p:spPr>
          <a:xfrm>
            <a:off x="7173325" y="4145231"/>
            <a:ext cx="15021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Punit Suman</a:t>
            </a: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Technology Solutions</a:t>
            </a:r>
            <a:endParaRPr lang="en" sz="1000" b="1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(Full Stack)</a:t>
            </a:r>
          </a:p>
        </p:txBody>
      </p:sp>
      <p:pic>
        <p:nvPicPr>
          <p:cNvPr id="480" name="Google Shape;480;g2cb365422b2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9113" y="3073255"/>
            <a:ext cx="1052400" cy="10524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g2cb365422b2_1_0"/>
          <p:cNvSpPr txBox="1"/>
          <p:nvPr/>
        </p:nvSpPr>
        <p:spPr>
          <a:xfrm>
            <a:off x="4786284" y="4136827"/>
            <a:ext cx="15021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Yogesh </a:t>
            </a:r>
            <a:r>
              <a:rPr lang="en" sz="1000" b="1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Amritkar</a:t>
            </a:r>
            <a:endParaRPr sz="1000" b="1" err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 Advisor (Microsoft)</a:t>
            </a:r>
            <a:endParaRPr sz="1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2" name="Google Shape;482;g2cb365422b2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0250" y="3843975"/>
            <a:ext cx="329125" cy="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cb365422b2_1_0"/>
          <p:cNvSpPr txBox="1"/>
          <p:nvPr/>
        </p:nvSpPr>
        <p:spPr>
          <a:xfrm>
            <a:off x="166097" y="4120031"/>
            <a:ext cx="1752310" cy="56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Krishna Bhavsar</a:t>
            </a: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000" b="1">
                <a:solidFill>
                  <a:schemeClr val="tx1"/>
                </a:solidFill>
                <a:ea typeface="Lato"/>
              </a:rPr>
              <a:t>Data Science Architecture &amp; Projects</a:t>
            </a:r>
            <a:endParaRPr lang="en">
              <a:solidFill>
                <a:schemeClr val="tx1"/>
              </a:solidFill>
            </a:endParaRPr>
          </a:p>
        </p:txBody>
      </p:sp>
      <p:sp>
        <p:nvSpPr>
          <p:cNvPr id="485" name="Google Shape;485;g2cb365422b2_1_0"/>
          <p:cNvSpPr txBox="1"/>
          <p:nvPr/>
        </p:nvSpPr>
        <p:spPr>
          <a:xfrm>
            <a:off x="2404994" y="4111625"/>
            <a:ext cx="1735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000"/>
            </a:pPr>
            <a:r>
              <a:rPr lang="en" sz="1000" b="1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Awanish</a:t>
            </a: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b="1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Golwara</a:t>
            </a: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SzPts val="1000"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Technology Solutions and Development</a:t>
            </a:r>
            <a:endParaRPr lang="en" sz="1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486" name="Google Shape;486;g2cb365422b2_1_0"/>
          <p:cNvPicPr preferRelativeResize="0"/>
          <p:nvPr/>
        </p:nvPicPr>
        <p:blipFill rotWithShape="1">
          <a:blip r:embed="rId12">
            <a:alphaModFix/>
          </a:blip>
          <a:srcRect t="9373" b="15938"/>
          <a:stretch/>
        </p:blipFill>
        <p:spPr>
          <a:xfrm>
            <a:off x="2751062" y="3073543"/>
            <a:ext cx="1077943" cy="10524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468;g2cb365422b2_1_0">
            <a:extLst>
              <a:ext uri="{FF2B5EF4-FFF2-40B4-BE49-F238E27FC236}">
                <a16:creationId xmlns:a16="http://schemas.microsoft.com/office/drawing/2014/main" id="{1DA70B8A-AB23-A063-C403-1B122A1BFE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0481" y="3843209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8;g2cb365422b2_1_0">
            <a:extLst>
              <a:ext uri="{FF2B5EF4-FFF2-40B4-BE49-F238E27FC236}">
                <a16:creationId xmlns:a16="http://schemas.microsoft.com/office/drawing/2014/main" id="{E0FB2607-4CEB-C59E-979D-3EF944F45E3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7650" y="3851614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68;g2cb365422b2_1_0">
            <a:extLst>
              <a:ext uri="{FF2B5EF4-FFF2-40B4-BE49-F238E27FC236}">
                <a16:creationId xmlns:a16="http://schemas.microsoft.com/office/drawing/2014/main" id="{A36D8121-6693-09B3-312C-5D4A74CAD2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1628" y="3843210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in a brown jacket&#10;&#10;Description automatically generated">
            <a:extLst>
              <a:ext uri="{FF2B5EF4-FFF2-40B4-BE49-F238E27FC236}">
                <a16:creationId xmlns:a16="http://schemas.microsoft.com/office/drawing/2014/main" id="{1F750897-8EE8-DBB2-6A2D-8052E79452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236" t="-106" r="16574" b="-532"/>
          <a:stretch/>
        </p:blipFill>
        <p:spPr>
          <a:xfrm>
            <a:off x="505509" y="3076092"/>
            <a:ext cx="1086485" cy="1063523"/>
          </a:xfrm>
          <a:prstGeom prst="flowChartConnector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ba781882f_1_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92" name="Google Shape;492;g2cba781882f_1_2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3540538" y="2006850"/>
            <a:ext cx="2062925" cy="7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af4ad3ff0_0_20"/>
          <p:cNvSpPr txBox="1">
            <a:spLocks noGrp="1"/>
          </p:cNvSpPr>
          <p:nvPr>
            <p:ph type="sldNum" idx="12"/>
          </p:nvPr>
        </p:nvSpPr>
        <p:spPr>
          <a:xfrm>
            <a:off x="8490250" y="4223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g2caf4ad3ff0_0_20"/>
          <p:cNvSpPr txBox="1"/>
          <p:nvPr/>
        </p:nvSpPr>
        <p:spPr>
          <a:xfrm>
            <a:off x="451900" y="232725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Delivery Organization </a:t>
            </a:r>
            <a:endParaRPr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g2caf4ad3ff0_0_20"/>
          <p:cNvSpPr/>
          <p:nvPr/>
        </p:nvSpPr>
        <p:spPr>
          <a:xfrm>
            <a:off x="606775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caf4ad3ff0_0_20"/>
          <p:cNvSpPr/>
          <p:nvPr/>
        </p:nvSpPr>
        <p:spPr>
          <a:xfrm>
            <a:off x="2758051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caf4ad3ff0_0_20"/>
          <p:cNvSpPr/>
          <p:nvPr/>
        </p:nvSpPr>
        <p:spPr>
          <a:xfrm>
            <a:off x="4906175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caf4ad3ff0_0_20"/>
          <p:cNvSpPr/>
          <p:nvPr/>
        </p:nvSpPr>
        <p:spPr>
          <a:xfrm>
            <a:off x="606775" y="156297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DevOps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caf4ad3ff0_0_20"/>
          <p:cNvSpPr/>
          <p:nvPr/>
        </p:nvSpPr>
        <p:spPr>
          <a:xfrm>
            <a:off x="609925" y="202017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caf4ad3ff0_0_20"/>
          <p:cNvSpPr/>
          <p:nvPr/>
        </p:nvSpPr>
        <p:spPr>
          <a:xfrm>
            <a:off x="2758050" y="156297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caf4ad3ff0_0_20"/>
          <p:cNvSpPr/>
          <p:nvPr/>
        </p:nvSpPr>
        <p:spPr>
          <a:xfrm>
            <a:off x="2758050" y="202017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" sz="1100">
                <a:solidFill>
                  <a:srgbClr val="FFFFFF"/>
                </a:solidFill>
              </a:rPr>
              <a:t>Back End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caf4ad3ff0_0_20"/>
          <p:cNvSpPr/>
          <p:nvPr/>
        </p:nvSpPr>
        <p:spPr>
          <a:xfrm>
            <a:off x="2758050" y="246392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UX Designers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caf4ad3ff0_0_20"/>
          <p:cNvSpPr/>
          <p:nvPr/>
        </p:nvSpPr>
        <p:spPr>
          <a:xfrm>
            <a:off x="4914000" y="1562963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caf4ad3ff0_0_20"/>
          <p:cNvSpPr/>
          <p:nvPr/>
        </p:nvSpPr>
        <p:spPr>
          <a:xfrm>
            <a:off x="4906175" y="2017200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caf4ad3ff0_0_20"/>
          <p:cNvSpPr/>
          <p:nvPr/>
        </p:nvSpPr>
        <p:spPr>
          <a:xfrm>
            <a:off x="4906175" y="2452525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Analysts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caf4ad3ff0_0_20"/>
          <p:cNvSpPr/>
          <p:nvPr/>
        </p:nvSpPr>
        <p:spPr>
          <a:xfrm>
            <a:off x="4906175" y="2887850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Scientists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g2caf4ad3ff0_0_20"/>
          <p:cNvCxnSpPr>
            <a:endCxn id="95" idx="0"/>
          </p:cNvCxnSpPr>
          <p:nvPr/>
        </p:nvCxnSpPr>
        <p:spPr>
          <a:xfrm flipH="1">
            <a:off x="1394275" y="1322075"/>
            <a:ext cx="63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05" name="Google Shape;105;g2caf4ad3ff0_0_20"/>
          <p:cNvCxnSpPr/>
          <p:nvPr/>
        </p:nvCxnSpPr>
        <p:spPr>
          <a:xfrm flipH="1">
            <a:off x="3542400" y="1322075"/>
            <a:ext cx="63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06" name="Google Shape;106;g2caf4ad3ff0_0_20"/>
          <p:cNvCxnSpPr/>
          <p:nvPr/>
        </p:nvCxnSpPr>
        <p:spPr>
          <a:xfrm flipH="1">
            <a:off x="5690525" y="1337100"/>
            <a:ext cx="63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pic>
        <p:nvPicPr>
          <p:cNvPr id="107" name="Google Shape;107;g2caf4ad3ff0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015" y="3879366"/>
            <a:ext cx="518528" cy="27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af4ad3ff0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0058" y="3862040"/>
            <a:ext cx="518518" cy="30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caf4ad3ff0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050" y="3862050"/>
            <a:ext cx="424477" cy="30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caf4ad3ff0_0_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1395" y="3847800"/>
            <a:ext cx="424474" cy="48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af4ad3ff0_0_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9532" y="3892887"/>
            <a:ext cx="64179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caf4ad3ff0_0_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33302" y="3864777"/>
            <a:ext cx="424475" cy="44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caf4ad3ff0_0_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14003" y="3892883"/>
            <a:ext cx="395156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caf4ad3ff0_0_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66939" y="3847801"/>
            <a:ext cx="469118" cy="48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caf4ad3ff0_0_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3857" y="3858788"/>
            <a:ext cx="469125" cy="461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g2caf4ad3ff0_0_20"/>
          <p:cNvCxnSpPr/>
          <p:nvPr/>
        </p:nvCxnSpPr>
        <p:spPr>
          <a:xfrm>
            <a:off x="605350" y="3758500"/>
            <a:ext cx="7844700" cy="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g2caf4ad3ff0_0_20"/>
          <p:cNvSpPr txBox="1"/>
          <p:nvPr/>
        </p:nvSpPr>
        <p:spPr>
          <a:xfrm>
            <a:off x="894925" y="3187600"/>
            <a:ext cx="9987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15+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g2caf4ad3ff0_0_20"/>
          <p:cNvSpPr txBox="1"/>
          <p:nvPr/>
        </p:nvSpPr>
        <p:spPr>
          <a:xfrm>
            <a:off x="3099150" y="3187600"/>
            <a:ext cx="8928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20+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g2caf4ad3ff0_0_20"/>
          <p:cNvSpPr txBox="1"/>
          <p:nvPr/>
        </p:nvSpPr>
        <p:spPr>
          <a:xfrm>
            <a:off x="5274600" y="3227650"/>
            <a:ext cx="8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18+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g2caf4ad3ff0_0_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3025" y="4245025"/>
            <a:ext cx="424475" cy="4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caf4ad3ff0_0_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0575" y="4314563"/>
            <a:ext cx="518525" cy="38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caf4ad3ff0_0_20"/>
          <p:cNvPicPr preferRelativeResize="0"/>
          <p:nvPr/>
        </p:nvPicPr>
        <p:blipFill rotWithShape="1">
          <a:blip r:embed="rId14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caf4ad3ff0_0_2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4" name="Google Shape;124;g2caf4ad3ff0_0_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48974" y="4391876"/>
            <a:ext cx="395150" cy="3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caf4ad3ff0_0_2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90525" y="4392075"/>
            <a:ext cx="743850" cy="3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caf4ad3ff0_0_20"/>
          <p:cNvSpPr/>
          <p:nvPr/>
        </p:nvSpPr>
        <p:spPr>
          <a:xfrm>
            <a:off x="7054300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MSDB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caf4ad3ff0_0_20"/>
          <p:cNvSpPr/>
          <p:nvPr/>
        </p:nvSpPr>
        <p:spPr>
          <a:xfrm>
            <a:off x="7069950" y="1575463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af4ad3ff0_0_20"/>
          <p:cNvSpPr/>
          <p:nvPr/>
        </p:nvSpPr>
        <p:spPr>
          <a:xfrm>
            <a:off x="7054300" y="2020163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Test Engineers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caf4ad3ff0_0_20"/>
          <p:cNvSpPr/>
          <p:nvPr/>
        </p:nvSpPr>
        <p:spPr>
          <a:xfrm>
            <a:off x="7054300" y="2464888"/>
            <a:ext cx="1575000" cy="3936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Developers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caf4ad3ff0_0_20"/>
          <p:cNvSpPr/>
          <p:nvPr/>
        </p:nvSpPr>
        <p:spPr>
          <a:xfrm>
            <a:off x="7054300" y="2909600"/>
            <a:ext cx="1575000" cy="372000"/>
          </a:xfrm>
          <a:prstGeom prst="rect">
            <a:avLst/>
          </a:prstGeom>
          <a:solidFill>
            <a:srgbClr val="9E9E9E"/>
          </a:solidFill>
          <a:ln w="127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Technology Architects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g2caf4ad3ff0_0_20"/>
          <p:cNvCxnSpPr/>
          <p:nvPr/>
        </p:nvCxnSpPr>
        <p:spPr>
          <a:xfrm flipH="1">
            <a:off x="7796125" y="1283450"/>
            <a:ext cx="63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pic>
        <p:nvPicPr>
          <p:cNvPr id="132" name="Google Shape;132;g2caf4ad3ff0_0_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09625" y="3855425"/>
            <a:ext cx="853799" cy="24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caf4ad3ff0_0_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4573" y="3892886"/>
            <a:ext cx="743850" cy="45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cc806052b_0_6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FlairMinds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g26cc806052b_0_6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cc806052b_0_6"/>
          <p:cNvSpPr/>
          <p:nvPr/>
        </p:nvSpPr>
        <p:spPr>
          <a:xfrm>
            <a:off x="1079725" y="1415625"/>
            <a:ext cx="6771600" cy="178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g26cc806052b_0_6"/>
          <p:cNvSpPr txBox="1">
            <a:spLocks noGrp="1"/>
          </p:cNvSpPr>
          <p:nvPr>
            <p:ph type="title"/>
          </p:nvPr>
        </p:nvSpPr>
        <p:spPr>
          <a:xfrm>
            <a:off x="466000" y="239575"/>
            <a:ext cx="74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Why </a:t>
            </a:r>
            <a:r>
              <a:rPr lang="en" sz="2200" err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? We help you solve these challenges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26cc806052b_0_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7" name="Google Shape;147;g26cc806052b_0_6"/>
          <p:cNvSpPr txBox="1"/>
          <p:nvPr/>
        </p:nvSpPr>
        <p:spPr>
          <a:xfrm>
            <a:off x="1322400" y="1673075"/>
            <a:ext cx="19176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Visibility into Operations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6cc806052b_0_6"/>
          <p:cNvSpPr txBox="1"/>
          <p:nvPr/>
        </p:nvSpPr>
        <p:spPr>
          <a:xfrm>
            <a:off x="3533675" y="1673075"/>
            <a:ext cx="20685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Inefficient Use of Resources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6cc806052b_0_6"/>
          <p:cNvSpPr txBox="1"/>
          <p:nvPr/>
        </p:nvSpPr>
        <p:spPr>
          <a:xfrm>
            <a:off x="5972075" y="1673075"/>
            <a:ext cx="15525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Decision-Making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6cc806052b_0_6"/>
          <p:cNvSpPr txBox="1"/>
          <p:nvPr/>
        </p:nvSpPr>
        <p:spPr>
          <a:xfrm>
            <a:off x="1322400" y="2358875"/>
            <a:ext cx="19176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Trends and Business Patterns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6cc806052b_0_6"/>
          <p:cNvSpPr txBox="1"/>
          <p:nvPr/>
        </p:nvSpPr>
        <p:spPr>
          <a:xfrm>
            <a:off x="3533675" y="2358875"/>
            <a:ext cx="20685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Business &amp; Compliance Risk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6cc806052b_0_6"/>
          <p:cNvSpPr txBox="1"/>
          <p:nvPr/>
        </p:nvSpPr>
        <p:spPr>
          <a:xfrm>
            <a:off x="5972075" y="2358875"/>
            <a:ext cx="1552500" cy="55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Siloed and Stale 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6cc806052b_0_6"/>
          <p:cNvSpPr txBox="1"/>
          <p:nvPr/>
        </p:nvSpPr>
        <p:spPr>
          <a:xfrm>
            <a:off x="1322400" y="3806675"/>
            <a:ext cx="1917600" cy="36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Adapt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6cc806052b_0_6"/>
          <p:cNvSpPr txBox="1"/>
          <p:nvPr/>
        </p:nvSpPr>
        <p:spPr>
          <a:xfrm>
            <a:off x="3533675" y="3806675"/>
            <a:ext cx="2068500" cy="36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Competitive Disadvantage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6cc806052b_0_6"/>
          <p:cNvSpPr txBox="1"/>
          <p:nvPr/>
        </p:nvSpPr>
        <p:spPr>
          <a:xfrm>
            <a:off x="5972075" y="3806675"/>
            <a:ext cx="1552500" cy="36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Unoptimized Talent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6cc806052b_0_6"/>
          <p:cNvSpPr/>
          <p:nvPr/>
        </p:nvSpPr>
        <p:spPr>
          <a:xfrm rot="10800000">
            <a:off x="2597900" y="3220025"/>
            <a:ext cx="3645300" cy="279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g26cc806052b_0_6"/>
          <p:cNvSpPr txBox="1">
            <a:spLocks noGrp="1"/>
          </p:cNvSpPr>
          <p:nvPr>
            <p:ph type="title"/>
          </p:nvPr>
        </p:nvSpPr>
        <p:spPr>
          <a:xfrm>
            <a:off x="2674950" y="812275"/>
            <a:ext cx="379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in Current Marketplace Situation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26cc806052b_0_6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6cc806052b_0_6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5" name="Google Shape;165;p11"/>
          <p:cNvSpPr txBox="1"/>
          <p:nvPr/>
        </p:nvSpPr>
        <p:spPr>
          <a:xfrm>
            <a:off x="441188" y="223800"/>
            <a:ext cx="7965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3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Data / Technology ecosystem at </a:t>
            </a:r>
            <a:r>
              <a:rPr lang="en" sz="2300" err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</a:t>
            </a:r>
            <a:endParaRPr sz="2300" b="0" i="0" u="none" strike="noStrike" cap="none" err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1007409" y="1149502"/>
            <a:ext cx="1484400" cy="254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2638738" y="1149502"/>
            <a:ext cx="1484400" cy="254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4270067" y="1162485"/>
            <a:ext cx="1484400" cy="254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5901396" y="1162485"/>
            <a:ext cx="1484400" cy="254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1167394" y="961001"/>
            <a:ext cx="1104678" cy="350406"/>
          </a:xfrm>
          <a:prstGeom prst="flowChartTerminator">
            <a:avLst/>
          </a:prstGeom>
          <a:solidFill>
            <a:srgbClr val="666666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2828616" y="961002"/>
            <a:ext cx="1104678" cy="350406"/>
          </a:xfrm>
          <a:prstGeom prst="flowChartTerminator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4459945" y="961001"/>
            <a:ext cx="1104678" cy="350406"/>
          </a:xfrm>
          <a:prstGeom prst="flowChartTerminator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6079727" y="961003"/>
            <a:ext cx="1104678" cy="350406"/>
          </a:xfrm>
          <a:prstGeom prst="flowChartTerminator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VISUALISE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1267219" y="3883563"/>
            <a:ext cx="6118500" cy="89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743575" y="4082800"/>
            <a:ext cx="1226934" cy="512352"/>
          </a:xfrm>
          <a:prstGeom prst="flowChartTerminator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PLATFORMS &amp; DEVOPS</a:t>
            </a: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751" y="1311384"/>
            <a:ext cx="1226921" cy="7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750" y="2107013"/>
            <a:ext cx="656002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5238" y="2911134"/>
            <a:ext cx="879628" cy="57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7477" y="1373958"/>
            <a:ext cx="1345683" cy="7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8616" y="2159514"/>
            <a:ext cx="1104641" cy="5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06141" y="2910206"/>
            <a:ext cx="656001" cy="4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67452" y="1373945"/>
            <a:ext cx="879628" cy="45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28817" y="1974276"/>
            <a:ext cx="1016615" cy="4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48601" y="2440619"/>
            <a:ext cx="918009" cy="62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12">
            <a:alphaModFix/>
          </a:blip>
          <a:srcRect l="19794" t="14977" r="18972" b="14632"/>
          <a:stretch/>
        </p:blipFill>
        <p:spPr>
          <a:xfrm>
            <a:off x="4373476" y="3061952"/>
            <a:ext cx="918024" cy="57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71598" y="1509928"/>
            <a:ext cx="545793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643595" y="1629583"/>
            <a:ext cx="545794" cy="5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91584" y="2455701"/>
            <a:ext cx="1226920" cy="28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91573" y="2731524"/>
            <a:ext cx="879628" cy="84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049828" y="3972784"/>
            <a:ext cx="1226921" cy="59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72495" y="3972785"/>
            <a:ext cx="656002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57389" y="4033438"/>
            <a:ext cx="545794" cy="61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73477" y="4035683"/>
            <a:ext cx="918009" cy="46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751296" y="4483471"/>
            <a:ext cx="1345683" cy="2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385955" y="4082813"/>
            <a:ext cx="656001" cy="2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23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473550" y="183650"/>
            <a:ext cx="44991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800"/>
            </a:pP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Technologies at 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</a:t>
            </a:r>
            <a:endParaRPr lang="en-US" sz="2200" b="0" i="0" u="none" strike="noStrike" cap="none">
              <a:solidFill>
                <a:srgbClr val="073763"/>
              </a:solidFill>
              <a:latin typeface="Lato"/>
              <a:ea typeface="Lato"/>
              <a:cs typeface="Lato"/>
            </a:endParaRPr>
          </a:p>
        </p:txBody>
      </p:sp>
      <p:graphicFrame>
        <p:nvGraphicFramePr>
          <p:cNvPr id="204" name="Google Shape;204;p8"/>
          <p:cNvGraphicFramePr/>
          <p:nvPr>
            <p:extLst>
              <p:ext uri="{D42A27DB-BD31-4B8C-83A1-F6EECF244321}">
                <p14:modId xmlns:p14="http://schemas.microsoft.com/office/powerpoint/2010/main" val="4035585485"/>
              </p:ext>
            </p:extLst>
          </p:nvPr>
        </p:nvGraphicFramePr>
        <p:xfrm>
          <a:off x="257175" y="706844"/>
          <a:ext cx="8629650" cy="4034480"/>
        </p:xfrm>
        <a:graphic>
          <a:graphicData uri="http://schemas.openxmlformats.org/drawingml/2006/table">
            <a:tbl>
              <a:tblPr firstRow="1" bandRow="1">
                <a:noFill/>
                <a:tableStyleId>{3A86659D-6F35-4E5D-A8E2-CF930F790963}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Tools capability @ </a:t>
                      </a:r>
                      <a:r>
                        <a:rPr lang="en" sz="14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Flairminds</a:t>
                      </a:r>
                      <a:endParaRPr sz="1400" u="none" strike="noStrike" cap="none" err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hidden patterns to learn and improvise the system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Scikit_learn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ML algorithms such as - Linear regression, KNN, Random forest,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SVM, </a:t>
                      </a: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etc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</a:rPr>
                        <a:t>.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Predictive analysis and visualization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Identify the likelihood of future outcomes based on historical data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 algorithms, Azure ML. Data studio, Power BI, Tableau, Seaborn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language processing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Analysis and synthesis of natural language and speech which makes human language decipherable to computer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Spacy, NLTK, </a:t>
                      </a: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Gensim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TF-IDF, Word2vec, Word2doc, Bert, FAISS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detection and image processing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Sorting image objects by detection, tracking and classification using computer vision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TensorFlow, Transformer, </a:t>
                      </a: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Pyspark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FAISS, OpenCV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neural network that attempts to simulate human brain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</a:rPr>
                        <a:t>PyTorch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TensorFlow, Theano, </a:t>
                      </a:r>
                      <a:r>
                        <a:rPr lang="en" sz="1200" u="none" strike="noStrike" cap="none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Pyspark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FAISS, OpenCV, Transformer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Big data analytics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Uncover trends, patterns and correlations in large amount of raw data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MongoDB, Azure, Google cloud, AWS, Apache spark, Tableau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 services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 architecture for model deployment and APIs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Azure, AWS, Google Cloud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cc806052b_0_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2" name="Google Shape;212;g26cc806052b_0_8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3" name="Google Shape;213;g26cc806052b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950" y="960138"/>
            <a:ext cx="3153449" cy="27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6cc806052b_0_83"/>
          <p:cNvSpPr txBox="1"/>
          <p:nvPr/>
        </p:nvSpPr>
        <p:spPr>
          <a:xfrm>
            <a:off x="128650" y="1322876"/>
            <a:ext cx="279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Systems Architect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Architect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Developer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Technology Developer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Management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Quality Executives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6cc806052b_0_83"/>
          <p:cNvSpPr txBox="1"/>
          <p:nvPr/>
        </p:nvSpPr>
        <p:spPr>
          <a:xfrm>
            <a:off x="5911350" y="1394650"/>
            <a:ext cx="2798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Engineer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6cc806052b_0_83"/>
          <p:cNvSpPr txBox="1"/>
          <p:nvPr/>
        </p:nvSpPr>
        <p:spPr>
          <a:xfrm>
            <a:off x="3003550" y="3954750"/>
            <a:ext cx="2798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Analyst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Analyst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Consulting Leads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Manager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6cc806052b_0_83"/>
          <p:cNvSpPr txBox="1"/>
          <p:nvPr/>
        </p:nvSpPr>
        <p:spPr>
          <a:xfrm>
            <a:off x="464975" y="208350"/>
            <a:ext cx="796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 b="0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People Competencies at </a:t>
            </a:r>
            <a:r>
              <a:rPr lang="en" sz="2200" err="1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</a:t>
            </a:r>
            <a:endParaRPr sz="2200" b="0" i="0" u="none" strike="noStrike" cap="none" err="1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g26cc806052b_0_83"/>
          <p:cNvPicPr preferRelativeResize="0"/>
          <p:nvPr/>
        </p:nvPicPr>
        <p:blipFill rotWithShape="1">
          <a:blip r:embed="rId4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6cc806052b_0_83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/>
        </p:nvSpPr>
        <p:spPr>
          <a:xfrm>
            <a:off x="533403" y="1876350"/>
            <a:ext cx="1993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profiling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segmentation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Acquisition Strategy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best action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Retention, Renewal, Lapse prediction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Experience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2475625" y="1876350"/>
            <a:ext cx="1984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Supplier analytics and Segmentation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Lead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Pipeline Forecasting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Producer Retention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Journey / Omnichannel Effectiveness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Channel Optimization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6405625" y="1876350"/>
            <a:ext cx="21327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Exposure / Policy level Pricing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Time Price Optimization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Pricing Elasticity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Competitive Pricing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4484988" y="1876350"/>
            <a:ext cx="20832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 Development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Portfolio Management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Underwriting Risk Selection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Analysis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 Control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Optimizing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Underwriting Cycle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Automated Rules Engine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 and Competitive Research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779225" y="1251600"/>
            <a:ext cx="1585200" cy="4461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2737413" y="1251600"/>
            <a:ext cx="1585200" cy="4461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4733163" y="1251600"/>
            <a:ext cx="1585200" cy="4461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6679375" y="1251600"/>
            <a:ext cx="1585200" cy="4461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5"/>
          <p:cNvCxnSpPr/>
          <p:nvPr/>
        </p:nvCxnSpPr>
        <p:spPr>
          <a:xfrm>
            <a:off x="4484988" y="1876350"/>
            <a:ext cx="0" cy="28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34" name="Google Shape;234;p5"/>
          <p:cNvCxnSpPr/>
          <p:nvPr/>
        </p:nvCxnSpPr>
        <p:spPr>
          <a:xfrm>
            <a:off x="6480038" y="1876350"/>
            <a:ext cx="0" cy="28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5"/>
          <p:cNvCxnSpPr/>
          <p:nvPr/>
        </p:nvCxnSpPr>
        <p:spPr>
          <a:xfrm>
            <a:off x="2480838" y="1876350"/>
            <a:ext cx="0" cy="28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5"/>
          <p:cNvSpPr txBox="1"/>
          <p:nvPr/>
        </p:nvSpPr>
        <p:spPr>
          <a:xfrm>
            <a:off x="350675" y="49300"/>
            <a:ext cx="813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Unleashing the Power of Data</a:t>
            </a:r>
            <a:endParaRPr sz="22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1915100" y="599250"/>
            <a:ext cx="53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Data Science Transforms Business Functions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 l="18593" t="43483" r="15564" b="32492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3f3349-3fde-44b2-91dd-1461469ae59c">
      <Terms xmlns="http://schemas.microsoft.com/office/infopath/2007/PartnerControls"/>
    </lcf76f155ced4ddcb4097134ff3c332f>
    <_Flow_SignoffStatus xmlns="0c3f3349-3fde-44b2-91dd-1461469ae59c" xsi:nil="true"/>
    <TaxCatchAll xmlns="ecf2865c-a0c0-4830-9c97-c878b24eefc5" xsi:nil="true"/>
    <SharedWithUsers xmlns="ecf2865c-a0c0-4830-9c97-c878b24eefc5">
      <UserInfo>
        <DisplayName>Awanish Golwara</DisplayName>
        <AccountId>508</AccountId>
        <AccountType/>
      </UserInfo>
      <UserInfo>
        <DisplayName>Hasmukh Parekh</DisplayName>
        <AccountId>38</AccountId>
        <AccountType/>
      </UserInfo>
      <UserInfo>
        <DisplayName>Krishna Bhavsar</DisplayName>
        <AccountId>81</AccountId>
        <AccountType/>
      </UserInfo>
      <UserInfo>
        <DisplayName>Kajol Satale</DisplayName>
        <AccountId>60</AccountId>
        <AccountType/>
      </UserInfo>
      <UserInfo>
        <DisplayName>Utsaha Khare</DisplayName>
        <AccountId>93</AccountId>
        <AccountType/>
      </UserInfo>
      <UserInfo>
        <DisplayName>Parag Khandekar</DisplayName>
        <AccountId>17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D6C0B0299502459BE057F60D45F7A2" ma:contentTypeVersion="16" ma:contentTypeDescription="Create a new document." ma:contentTypeScope="" ma:versionID="f50657443db3cca893bf2a77a6b82c8e">
  <xsd:schema xmlns:xsd="http://www.w3.org/2001/XMLSchema" xmlns:xs="http://www.w3.org/2001/XMLSchema" xmlns:p="http://schemas.microsoft.com/office/2006/metadata/properties" xmlns:ns2="ecf2865c-a0c0-4830-9c97-c878b24eefc5" xmlns:ns3="0c3f3349-3fde-44b2-91dd-1461469ae59c" targetNamespace="http://schemas.microsoft.com/office/2006/metadata/properties" ma:root="true" ma:fieldsID="ffe86a2076484ea9f4ac21488ba3d86b" ns2:_="" ns3:_="">
    <xsd:import namespace="ecf2865c-a0c0-4830-9c97-c878b24eefc5"/>
    <xsd:import namespace="0c3f3349-3fde-44b2-91dd-1461469ae5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Flow_SignoffStatu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f2865c-a0c0-4830-9c97-c878b24eef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4104d38-e8e4-4984-a0bc-6afa79dcdd70}" ma:internalName="TaxCatchAll" ma:showField="CatchAllData" ma:web="ecf2865c-a0c0-4830-9c97-c878b24eef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f3349-3fde-44b2-91dd-1461469ae5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236efef-33c7-4880-a5c8-aa8024ac55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768935-0C54-4ADD-91BC-27094E82DD8E}">
  <ds:schemaRefs>
    <ds:schemaRef ds:uri="0c3f3349-3fde-44b2-91dd-1461469ae59c"/>
    <ds:schemaRef ds:uri="ecf2865c-a0c0-4830-9c97-c878b24eefc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8C9FE16-FE49-4F74-BBAD-CD6686B59F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243CD0-B2D3-468C-88AA-EE47BD833D54}">
  <ds:schemaRefs>
    <ds:schemaRef ds:uri="0c3f3349-3fde-44b2-91dd-1461469ae59c"/>
    <ds:schemaRef ds:uri="ecf2865c-a0c0-4830-9c97-c878b24eef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Slate</vt:lpstr>
      <vt:lpstr>Unlocking Excellence</vt:lpstr>
      <vt:lpstr>PowerPoint Presentation</vt:lpstr>
      <vt:lpstr>PowerPoint Presentation</vt:lpstr>
      <vt:lpstr>Why FlairMinds?</vt:lpstr>
      <vt:lpstr>Why FlairMinds? We help you solve these 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Valued Customers </vt:lpstr>
      <vt:lpstr>Case studies</vt:lpstr>
      <vt:lpstr>Asset Tech Financial Consultant</vt:lpstr>
      <vt:lpstr>Carbon Emission Scoring Engine</vt:lpstr>
      <vt:lpstr>DevOps</vt:lpstr>
      <vt:lpstr>SecOps/Full Stack</vt:lpstr>
      <vt:lpstr>Full Stack</vt:lpstr>
      <vt:lpstr>MSDB</vt:lpstr>
      <vt:lpstr>MSDB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Excellence</dc:title>
  <dc:creator>Lenovo</dc:creator>
  <cp:revision>5</cp:revision>
  <dcterms:modified xsi:type="dcterms:W3CDTF">2024-08-09T11:50:34Z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0x010100E2D6C0B0299502459BE057F60D45F7A2</vt:lpwstr>
  </property>
  <property fmtid="{D5CDD505-2E9C-101B-9397-08002B2CF9AE}" pid="3" name="MediaServiceImageTags">
    <vt:lpwstr/>
  </property>
</Properties>
</file>